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wu.ece.ufl.edu/books/EE/communications/UnsupervisedClassification.html"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345d3b89c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45d3b89c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345d3b89cc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45d3b89cc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34546102f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4546102f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34546102f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4546102f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34546102f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4546102f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34546102f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4546102f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34546102f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4546102f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345d3b89cc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45d3b89cc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345d3b89cc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45d3b89cc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345d3b89cc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45d3b89cc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There are many unsupervised/clustering algorithms; k-means algorithm attempts to minimize the within cluster variability. The objective function (which is to be minimized) is the sums of squares distances (errors) between each pixel and its assigned cluster center.</a:t>
            </a:r>
            <a:endParaRPr sz="1000"/>
          </a:p>
          <a:p>
            <a:pPr indent="0" lvl="0" marL="0" rtl="0" algn="l">
              <a:spcBef>
                <a:spcPts val="0"/>
              </a:spcBef>
              <a:spcAft>
                <a:spcPts val="0"/>
              </a:spcAft>
              <a:buNone/>
            </a:pPr>
            <a:r>
              <a:rPr lang="en" sz="1000"/>
              <a:t>Minimizing the SSdistances is equivalent to minimizing the Mean Squared Error (MSE). The MSE is a measure of the within cluster variability.</a:t>
            </a:r>
            <a:endParaRPr sz="1000"/>
          </a:p>
          <a:p>
            <a:pPr indent="0" lvl="0" marL="0" rtl="0" algn="l">
              <a:spcBef>
                <a:spcPts val="0"/>
              </a:spcBef>
              <a:spcAft>
                <a:spcPts val="0"/>
              </a:spcAft>
              <a:buNone/>
            </a:pPr>
            <a:r>
              <a:rPr lang="en" sz="1000"/>
              <a:t>The ISODATA algorithm is similar to the k-means algorithm with the distinct difference that other clustering algorithm may allow for different number of clusters while the k-means assumes that the number of clusters is known a priori.</a:t>
            </a:r>
            <a:endParaRPr sz="1000"/>
          </a:p>
          <a:p>
            <a:pPr indent="0" lvl="0" marL="0" rtl="0" algn="l">
              <a:spcBef>
                <a:spcPts val="0"/>
              </a:spcBef>
              <a:spcAft>
                <a:spcPts val="0"/>
              </a:spcAft>
              <a:buNone/>
            </a:pPr>
            <a:r>
              <a:rPr lang="en" sz="1000">
                <a:solidFill>
                  <a:schemeClr val="dk1"/>
                </a:solidFill>
              </a:rPr>
              <a:t>User then attempts a posteriori (after the fact) to assign or transform the spectral classes into thematic information classes of interest (e.g., forest, agriculture).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u="sng">
                <a:solidFill>
                  <a:schemeClr val="hlink"/>
                </a:solidFill>
                <a:hlinkClick r:id="rId2"/>
              </a:rPr>
              <a:t>http://www.wu.ece.ufl.edu/books/EE/communications/UnsupervisedClassification.html</a:t>
            </a:r>
            <a:r>
              <a:rPr lang="en" sz="1000">
                <a:solidFill>
                  <a:schemeClr val="dk1"/>
                </a:solidFill>
              </a:rPr>
              <a:t> </a:t>
            </a:r>
            <a:endParaRPr sz="10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345d3b89cc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45d3b89cc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345d3b89cc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345d3b89c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345d3b89cc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45d3b89cc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345d3b89cc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45d3b89cc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345d3b89cc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45d3b89cc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345d3b89cc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45d3b89cc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345d3b89cc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45d3b89cc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345d3b89cc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45d3b89cc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345d3b89cc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45d3b89cc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Excellent way to summarize the results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345d3b89cc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45d3b89cc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 value is an average; Does not reveal if error was evenly distributed between classes or if some classes were really bad and some really good. What if I randomly assign each pixel to each class? For a binary classification, I can have 50% OA. Therefore you need other measurements to quantify the off-diagonals.</a:t>
            </a:r>
            <a:endParaRPr/>
          </a:p>
          <a:p>
            <a:pPr indent="0" lvl="0" marL="0" rtl="0" algn="l">
              <a:spcBef>
                <a:spcPts val="0"/>
              </a:spcBef>
              <a:spcAft>
                <a:spcPts val="0"/>
              </a:spcAft>
              <a:buNone/>
            </a:pPr>
            <a:r>
              <a:rPr lang="en"/>
              <a:t>Producer's Accuracy is the map accuracy from the point of view of the map maker (the producer). This is how often are real features on the ground correctly shown on the classified map or the probability that a certain land cover of an area on the ground is classified as such. </a:t>
            </a:r>
            <a:endParaRPr/>
          </a:p>
          <a:p>
            <a:pPr indent="0" lvl="0" marL="0" rtl="0" algn="l">
              <a:spcBef>
                <a:spcPts val="0"/>
              </a:spcBef>
              <a:spcAft>
                <a:spcPts val="0"/>
              </a:spcAft>
              <a:buClr>
                <a:schemeClr val="dk1"/>
              </a:buClr>
              <a:buSzPts val="1100"/>
              <a:buFont typeface="Arial"/>
              <a:buNone/>
            </a:pPr>
            <a:r>
              <a:rPr lang="en">
                <a:solidFill>
                  <a:srgbClr val="333333"/>
                </a:solidFill>
                <a:highlight>
                  <a:srgbClr val="FFFFFF"/>
                </a:highlight>
              </a:rPr>
              <a:t>The User's Accuracy is the accuracy from the point of view of a map user, not the map maker. the User's accuracy essentially tells use how often the class on the map will actually be present on the ground. This is referred to as reliability.</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345d3b89cc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45d3b89cc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33333"/>
                </a:solidFill>
                <a:highlight>
                  <a:srgbClr val="FFFFFF"/>
                </a:highlight>
              </a:rPr>
              <a:t>The user and producer accuracy for any given class typically are not the same. In the above examples the producer’s accuracy for the Urban class was 96% while the user's accuracy was 71%. this means that even though 96% of the reference urban areas have been correctly identified as “urban”, only 71% percent of the areas identified as “urban” in the classification were actually urban. Water (7) and forest (2) areas were mistakenly classified as urban. By analyzing the various accuracy and error metrics we can better evaluate the analysis and classification results. Often you might have very high accuracy for certain classes, while others may have poor accuracy. The information is important so you and other users can evaluate how appropriate it is to use the classified map.</a:t>
            </a:r>
            <a:endParaRPr sz="1050">
              <a:solidFill>
                <a:srgbClr val="333333"/>
              </a:solidFill>
              <a:highlight>
                <a:srgbClr val="FFFFFF"/>
              </a:highlight>
            </a:endParaRPr>
          </a:p>
          <a:p>
            <a:pPr indent="0" lvl="0" marL="0" rtl="0" algn="l">
              <a:spcBef>
                <a:spcPts val="0"/>
              </a:spcBef>
              <a:spcAft>
                <a:spcPts val="0"/>
              </a:spcAft>
              <a:buNone/>
            </a:pPr>
            <a:r>
              <a:t/>
            </a:r>
            <a:endParaRPr sz="1050">
              <a:solidFill>
                <a:srgbClr val="333333"/>
              </a:solidFill>
              <a:highlight>
                <a:srgbClr val="FFFFFF"/>
              </a:highlight>
            </a:endParaRPr>
          </a:p>
          <a:p>
            <a:pPr indent="0" lvl="0" marL="0" rtl="0" algn="l">
              <a:spcBef>
                <a:spcPts val="0"/>
              </a:spcBef>
              <a:spcAft>
                <a:spcPts val="0"/>
              </a:spcAft>
              <a:buNone/>
            </a:pPr>
            <a:r>
              <a:rPr lang="en" sz="1050">
                <a:solidFill>
                  <a:srgbClr val="333333"/>
                </a:solidFill>
                <a:highlight>
                  <a:srgbClr val="FFFFFF"/>
                </a:highlight>
              </a:rPr>
              <a:t>http://gsp.humboldt.edu/olm_2016/Courses/GSP_216_Online/lesson6-2/metrics.html</a:t>
            </a:r>
            <a:endParaRPr sz="1050">
              <a:solidFill>
                <a:srgbClr val="333333"/>
              </a:solidFill>
              <a:highlight>
                <a:srgbClr val="FFFFFF"/>
              </a:highligh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345d3b89cc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345d3b89cc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345d3b89c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45d3b89c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345d3b89c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45d3b89c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345d3b89cc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45d3b89cc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345d3b89cc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45d3b89c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200"/>
              </a:spcAft>
              <a:buClr>
                <a:schemeClr val="dk1"/>
              </a:buClr>
              <a:buSzPts val="1100"/>
              <a:buFont typeface="Arial"/>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345d3b89cc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45d3b89cc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200"/>
              </a:spcAft>
              <a:buClr>
                <a:schemeClr val="dk1"/>
              </a:buClr>
              <a:buSzPts val="1100"/>
              <a:buFont typeface="Arial"/>
              <a:buNone/>
            </a:pPr>
            <a:r>
              <a:rPr lang="en">
                <a:solidFill>
                  <a:schemeClr val="dk1"/>
                </a:solidFill>
              </a:rPr>
              <a:t>It is better to adopt or modify existing nationally or internationally recognized classification systems. This allows us to interpret the significance of our classification results in light of other studies and makes it easier to share data.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345d3b89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45d3b89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345d3b89cc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45d3b89cc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 a supervised classification, the identity and location of some of the land-cover types (e.g., urban, agriculture, or wetland) are known a priori through a combination of fieldwork, interpretation of aerial photography, map analysis, and personal experience. The analyst attempts to locate specific sites in the remotely sensed data that represent homogeneous examples of these known land-cover types. These areas are commonly referred to as training sites because the spectral characteristics of these known areas are used to train the classification algorithm for eventual land-cover mapping of the remainder of the image. Multivariate statistical parameters (means, standard deviations, covariance matrices, correlation matrices, etc.) are calculated for each training site. Every pixel both within and outside the training sites is then evaluated and assigned to the class of which it has the highest likelihood of being a member.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345d3b89cc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45d3b89cc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Determining position and number of samples; Make sure to adequately sample the landscape; Variety of sampling schemes</a:t>
            </a:r>
            <a:endParaRPr/>
          </a:p>
          <a:p>
            <a:pPr indent="0" lvl="0" marL="0" rtl="0" algn="l">
              <a:spcBef>
                <a:spcPts val="0"/>
              </a:spcBef>
              <a:spcAft>
                <a:spcPts val="0"/>
              </a:spcAft>
              <a:buClr>
                <a:schemeClr val="dk1"/>
              </a:buClr>
              <a:buSzPts val="1100"/>
              <a:buFont typeface="Arial"/>
              <a:buNone/>
            </a:pPr>
            <a:r>
              <a:rPr lang="en"/>
              <a:t>Random, stratified random, systematic, systematic, systematic non-aligned, cluster; The more reference plots, the better</a:t>
            </a:r>
            <a:endParaRPr/>
          </a:p>
          <a:p>
            <a:pPr indent="0" lvl="0" marL="0" rtl="0" algn="l">
              <a:spcBef>
                <a:spcPts val="0"/>
              </a:spcBef>
              <a:spcAft>
                <a:spcPts val="0"/>
              </a:spcAft>
              <a:buClr>
                <a:schemeClr val="dk1"/>
              </a:buClr>
              <a:buSzPts val="1100"/>
              <a:buFont typeface="Arial"/>
              <a:buNone/>
            </a:pPr>
            <a:r>
              <a:rPr lang="en"/>
              <a:t>You can estimate how many you need statistically; In reality, you can never get enough: follow the 10n rules</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6.png"/><Relationship Id="rId5"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hyperlink" Target="https://geosurvey.qed.ai/howitwork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hyperlink" Target="https://croplands.org/app/data/street"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hyperlink" Target="https://www.openstreetmap.or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hyperlink" Target="https://play.google.com/store/apps/details?id=com.geoodk.collect.android" TargetMode="External"/><Relationship Id="rId7" Type="http://schemas.openxmlformats.org/officeDocument/2006/relationships/hyperlink" Target="https://play.google.com/store/apps/details?id=ai.qed.geosurvey.collect" TargetMode="External"/><Relationship Id="rId8" Type="http://schemas.openxmlformats.org/officeDocument/2006/relationships/hyperlink" Target="https://croplands.org/app/data/street"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hyperlink" Target="https://earthenginepartners.appspot.com/science-2013-global-forest"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hyperlink" Target="http://dx.doi.org/10.1016/j.apgeog.2014.01.003"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23.png"/><Relationship Id="rId5" Type="http://schemas.openxmlformats.org/officeDocument/2006/relationships/hyperlink" Target="http://dx.doi.org/10.1016/j.apgeog.2014.01.003"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4.png"/><Relationship Id="rId4" Type="http://schemas.openxmlformats.org/officeDocument/2006/relationships/hyperlink" Target="http://www.mdpi.com/2072-4292/7/1/153"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dx.doi.org/10.1016/j.jag.2013.05.017" TargetMode="Externa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1.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6.png"/><Relationship Id="rId4" Type="http://schemas.openxmlformats.org/officeDocument/2006/relationships/image" Target="../media/image33.png"/><Relationship Id="rId5"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2.png"/><Relationship Id="rId4" Type="http://schemas.openxmlformats.org/officeDocument/2006/relationships/hyperlink" Target="http://dx.doi.org/10.1016/j.jag.2013.08.011"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hyperlink" Target="http://www.ciesin.org/docs/005-347/005-347.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title"/>
          </p:nvPr>
        </p:nvSpPr>
        <p:spPr>
          <a:xfrm>
            <a:off x="96150" y="1830150"/>
            <a:ext cx="8951700" cy="148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Remote Sensing Image Classification</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Geographic Stratification of Training Sites</a:t>
            </a:r>
            <a:endParaRPr b="1"/>
          </a:p>
          <a:p>
            <a:pPr indent="0" lvl="0" marL="0" rtl="0" algn="l">
              <a:spcBef>
                <a:spcPts val="0"/>
              </a:spcBef>
              <a:spcAft>
                <a:spcPts val="0"/>
              </a:spcAft>
              <a:buNone/>
            </a:pPr>
            <a:r>
              <a:t/>
            </a:r>
            <a:endParaRPr i="1"/>
          </a:p>
        </p:txBody>
      </p:sp>
      <p:sp>
        <p:nvSpPr>
          <p:cNvPr id="118" name="Google Shape;118;p22"/>
          <p:cNvSpPr txBox="1"/>
          <p:nvPr/>
        </p:nvSpPr>
        <p:spPr>
          <a:xfrm>
            <a:off x="0" y="732363"/>
            <a:ext cx="9144000" cy="52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000">
                <a:latin typeface="Courier New"/>
                <a:ea typeface="Courier New"/>
                <a:cs typeface="Courier New"/>
                <a:sym typeface="Courier New"/>
              </a:rPr>
              <a:t>levelplot(nlcd2011, col.regions = classcolor)+   layer(sp.points(samp1, pch = 3, cex = 0.75, col = 1))</a:t>
            </a:r>
            <a:endParaRPr b="1" sz="2000">
              <a:latin typeface="Courier New"/>
              <a:ea typeface="Courier New"/>
              <a:cs typeface="Courier New"/>
              <a:sym typeface="Courier New"/>
            </a:endParaRPr>
          </a:p>
          <a:p>
            <a:pPr indent="0" lvl="0" marL="0" rtl="0" algn="l">
              <a:spcBef>
                <a:spcPts val="0"/>
              </a:spcBef>
              <a:spcAft>
                <a:spcPts val="0"/>
              </a:spcAft>
              <a:buNone/>
            </a:pPr>
            <a:r>
              <a:t/>
            </a:r>
            <a:endParaRPr b="1" sz="2000">
              <a:latin typeface="Courier New"/>
              <a:ea typeface="Courier New"/>
              <a:cs typeface="Courier New"/>
              <a:sym typeface="Courier New"/>
            </a:endParaRPr>
          </a:p>
        </p:txBody>
      </p:sp>
      <p:pic>
        <p:nvPicPr>
          <p:cNvPr id="119" name="Google Shape;119;p22"/>
          <p:cNvPicPr preferRelativeResize="0"/>
          <p:nvPr/>
        </p:nvPicPr>
        <p:blipFill rotWithShape="1">
          <a:blip r:embed="rId3">
            <a:alphaModFix/>
          </a:blip>
          <a:srcRect b="8911" l="0" r="21166" t="8348"/>
          <a:stretch/>
        </p:blipFill>
        <p:spPr>
          <a:xfrm>
            <a:off x="3728475" y="1414613"/>
            <a:ext cx="4116124" cy="3550628"/>
          </a:xfrm>
          <a:prstGeom prst="rect">
            <a:avLst/>
          </a:prstGeom>
          <a:noFill/>
          <a:ln>
            <a:noFill/>
          </a:ln>
        </p:spPr>
      </p:pic>
      <p:pic>
        <p:nvPicPr>
          <p:cNvPr id="120" name="Google Shape;120;p22"/>
          <p:cNvPicPr preferRelativeResize="0"/>
          <p:nvPr/>
        </p:nvPicPr>
        <p:blipFill rotWithShape="1">
          <a:blip r:embed="rId4">
            <a:alphaModFix/>
          </a:blip>
          <a:srcRect b="8919" l="0" r="21253" t="8340"/>
          <a:stretch/>
        </p:blipFill>
        <p:spPr>
          <a:xfrm>
            <a:off x="0" y="1412550"/>
            <a:ext cx="4116124" cy="3554750"/>
          </a:xfrm>
          <a:prstGeom prst="rect">
            <a:avLst/>
          </a:prstGeom>
          <a:noFill/>
          <a:ln>
            <a:noFill/>
          </a:ln>
        </p:spPr>
      </p:pic>
      <p:pic>
        <p:nvPicPr>
          <p:cNvPr id="121" name="Google Shape;121;p22"/>
          <p:cNvPicPr preferRelativeResize="0"/>
          <p:nvPr/>
        </p:nvPicPr>
        <p:blipFill rotWithShape="1">
          <a:blip r:embed="rId5">
            <a:alphaModFix/>
          </a:blip>
          <a:srcRect b="24628" l="79589" r="-928" t="27003"/>
          <a:stretch/>
        </p:blipFill>
        <p:spPr>
          <a:xfrm>
            <a:off x="7844600" y="1869325"/>
            <a:ext cx="1335350" cy="2487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a:t>
            </a:r>
            <a:r>
              <a:rPr b="1" lang="en"/>
              <a:t>ollecting training samples</a:t>
            </a:r>
            <a:endParaRPr b="1"/>
          </a:p>
          <a:p>
            <a:pPr indent="0" lvl="0" marL="0" rtl="0" algn="l">
              <a:spcBef>
                <a:spcPts val="0"/>
              </a:spcBef>
              <a:spcAft>
                <a:spcPts val="0"/>
              </a:spcAft>
              <a:buNone/>
            </a:pPr>
            <a:r>
              <a:rPr i="1" lang="en"/>
              <a:t>(</a:t>
            </a:r>
            <a:r>
              <a:rPr i="1" lang="en" sz="1800"/>
              <a:t>after adopting the classification scheme</a:t>
            </a:r>
            <a:r>
              <a:rPr i="1" lang="en"/>
              <a:t>)</a:t>
            </a:r>
            <a:endParaRPr i="1"/>
          </a:p>
        </p:txBody>
      </p:sp>
      <p:sp>
        <p:nvSpPr>
          <p:cNvPr id="127" name="Google Shape;127;p23"/>
          <p:cNvSpPr txBox="1"/>
          <p:nvPr>
            <p:ph idx="1" type="body"/>
          </p:nvPr>
        </p:nvSpPr>
        <p:spPr>
          <a:xfrm>
            <a:off x="311700" y="1222125"/>
            <a:ext cx="8520600" cy="2768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lang="en" sz="2400">
                <a:solidFill>
                  <a:schemeClr val="dk1"/>
                </a:solidFill>
              </a:rPr>
              <a:t>Can be points or polygons (area of interest, AOI)</a:t>
            </a:r>
            <a:endParaRPr sz="2400">
              <a:solidFill>
                <a:schemeClr val="dk1"/>
              </a:solidFill>
            </a:endParaRPr>
          </a:p>
          <a:p>
            <a:pPr indent="-381000" lvl="0" marL="457200" rtl="0" algn="l">
              <a:spcBef>
                <a:spcPts val="1000"/>
              </a:spcBef>
              <a:spcAft>
                <a:spcPts val="0"/>
              </a:spcAft>
              <a:buClr>
                <a:schemeClr val="dk1"/>
              </a:buClr>
              <a:buSzPts val="2400"/>
              <a:buChar char="❏"/>
            </a:pPr>
            <a:r>
              <a:rPr lang="en" sz="2400">
                <a:solidFill>
                  <a:schemeClr val="dk1"/>
                </a:solidFill>
              </a:rPr>
              <a:t>Hi-resolution image interpretation: (e.g. Google Earth)</a:t>
            </a:r>
            <a:endParaRPr sz="2400">
              <a:solidFill>
                <a:schemeClr val="dk1"/>
              </a:solidFill>
            </a:endParaRPr>
          </a:p>
          <a:p>
            <a:pPr indent="-381000" lvl="0" marL="457200" rtl="0" algn="l">
              <a:spcBef>
                <a:spcPts val="1000"/>
              </a:spcBef>
              <a:spcAft>
                <a:spcPts val="0"/>
              </a:spcAft>
              <a:buSzPts val="2400"/>
              <a:buChar char="❏"/>
            </a:pPr>
            <a:r>
              <a:rPr lang="en" sz="2400">
                <a:solidFill>
                  <a:srgbClr val="000000"/>
                </a:solidFill>
              </a:rPr>
              <a:t>Existing</a:t>
            </a:r>
            <a:r>
              <a:rPr lang="en" sz="2400">
                <a:solidFill>
                  <a:srgbClr val="000000"/>
                </a:solidFill>
              </a:rPr>
              <a:t> reference layer (e.g.National Land Cover Database, NLCD</a:t>
            </a:r>
            <a:r>
              <a:rPr lang="en" sz="2400"/>
              <a:t>)</a:t>
            </a:r>
            <a:endParaRPr sz="2400"/>
          </a:p>
          <a:p>
            <a:pPr indent="-381000" lvl="0" marL="457200" rtl="0" algn="l">
              <a:spcBef>
                <a:spcPts val="1000"/>
              </a:spcBef>
              <a:spcAft>
                <a:spcPts val="0"/>
              </a:spcAft>
              <a:buClr>
                <a:schemeClr val="dk1"/>
              </a:buClr>
              <a:buSzPts val="2400"/>
              <a:buChar char="❏"/>
            </a:pPr>
            <a:r>
              <a:rPr lang="en" sz="2400">
                <a:solidFill>
                  <a:schemeClr val="dk1"/>
                </a:solidFill>
              </a:rPr>
              <a:t>Plan a field visit (with GPS, mobile devices)</a:t>
            </a:r>
            <a:endParaRPr sz="2400"/>
          </a:p>
          <a:p>
            <a:pPr indent="0" lvl="0" marL="0" rtl="0" algn="l">
              <a:spcBef>
                <a:spcPts val="1000"/>
              </a:spcBef>
              <a:spcAft>
                <a:spcPts val="1600"/>
              </a:spcAft>
              <a:buNone/>
            </a:pPr>
            <a:r>
              <a:rPr lang="en"/>
              <a: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Use Google Earth/ Bing Map</a:t>
            </a:r>
            <a:endParaRPr b="1"/>
          </a:p>
        </p:txBody>
      </p:sp>
      <p:pic>
        <p:nvPicPr>
          <p:cNvPr id="133" name="Google Shape;133;p24"/>
          <p:cNvPicPr preferRelativeResize="0"/>
          <p:nvPr/>
        </p:nvPicPr>
        <p:blipFill>
          <a:blip r:embed="rId3">
            <a:alphaModFix/>
          </a:blip>
          <a:stretch>
            <a:fillRect/>
          </a:stretch>
        </p:blipFill>
        <p:spPr>
          <a:xfrm>
            <a:off x="799563" y="732050"/>
            <a:ext cx="7544873" cy="4265999"/>
          </a:xfrm>
          <a:prstGeom prst="rect">
            <a:avLst/>
          </a:prstGeom>
          <a:noFill/>
          <a:ln>
            <a:noFill/>
          </a:ln>
        </p:spPr>
      </p:pic>
      <p:sp>
        <p:nvSpPr>
          <p:cNvPr id="134" name="Google Shape;134;p24"/>
          <p:cNvSpPr txBox="1"/>
          <p:nvPr/>
        </p:nvSpPr>
        <p:spPr>
          <a:xfrm>
            <a:off x="5248000" y="286250"/>
            <a:ext cx="3096300" cy="44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https://geosurvey.qed.ai/howitworks/</a:t>
            </a:r>
            <a:r>
              <a:rPr lang="en"/>
              <a:t> </a:t>
            </a:r>
            <a:endParaRPr/>
          </a:p>
        </p:txBody>
      </p:sp>
      <p:sp>
        <p:nvSpPr>
          <p:cNvPr id="135" name="Google Shape;135;p24"/>
          <p:cNvSpPr/>
          <p:nvPr/>
        </p:nvSpPr>
        <p:spPr>
          <a:xfrm>
            <a:off x="850675" y="1065875"/>
            <a:ext cx="1933500" cy="19707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4"/>
          <p:cNvSpPr/>
          <p:nvPr/>
        </p:nvSpPr>
        <p:spPr>
          <a:xfrm>
            <a:off x="2601900" y="2119350"/>
            <a:ext cx="1933500" cy="1970700"/>
          </a:xfrm>
          <a:prstGeom prst="rect">
            <a:avLst/>
          </a:prstGeom>
          <a:noFill/>
          <a:ln cap="flat" cmpd="sng" w="762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4"/>
          <p:cNvSpPr txBox="1"/>
          <p:nvPr/>
        </p:nvSpPr>
        <p:spPr>
          <a:xfrm>
            <a:off x="1172875" y="3172875"/>
            <a:ext cx="1289100" cy="309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Pure Pixel</a:t>
            </a:r>
            <a:endParaRPr b="1" sz="1800">
              <a:solidFill>
                <a:srgbClr val="FFFFFF"/>
              </a:solidFill>
            </a:endParaRPr>
          </a:p>
        </p:txBody>
      </p:sp>
      <p:sp>
        <p:nvSpPr>
          <p:cNvPr id="138" name="Google Shape;138;p24"/>
          <p:cNvSpPr txBox="1"/>
          <p:nvPr/>
        </p:nvSpPr>
        <p:spPr>
          <a:xfrm>
            <a:off x="2826900" y="4217650"/>
            <a:ext cx="1483500" cy="309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Mixed</a:t>
            </a:r>
            <a:r>
              <a:rPr b="1" lang="en" sz="1800">
                <a:solidFill>
                  <a:srgbClr val="FFFFFF"/>
                </a:solidFill>
              </a:rPr>
              <a:t> Pixel</a:t>
            </a:r>
            <a:endParaRPr b="1" sz="18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5"/>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Design </a:t>
            </a:r>
            <a:r>
              <a:rPr b="1" lang="en"/>
              <a:t>Google Earth/Map based interface</a:t>
            </a:r>
            <a:endParaRPr b="1"/>
          </a:p>
        </p:txBody>
      </p:sp>
      <p:pic>
        <p:nvPicPr>
          <p:cNvPr id="144" name="Google Shape;144;p25"/>
          <p:cNvPicPr preferRelativeResize="0"/>
          <p:nvPr/>
        </p:nvPicPr>
        <p:blipFill>
          <a:blip r:embed="rId3">
            <a:alphaModFix/>
          </a:blip>
          <a:stretch>
            <a:fillRect/>
          </a:stretch>
        </p:blipFill>
        <p:spPr>
          <a:xfrm>
            <a:off x="409550" y="802075"/>
            <a:ext cx="8487657" cy="4266001"/>
          </a:xfrm>
          <a:prstGeom prst="rect">
            <a:avLst/>
          </a:prstGeom>
          <a:noFill/>
          <a:ln>
            <a:noFill/>
          </a:ln>
        </p:spPr>
      </p:pic>
      <p:sp>
        <p:nvSpPr>
          <p:cNvPr id="145" name="Google Shape;145;p25"/>
          <p:cNvSpPr txBox="1"/>
          <p:nvPr/>
        </p:nvSpPr>
        <p:spPr>
          <a:xfrm>
            <a:off x="5783500" y="496075"/>
            <a:ext cx="3113700" cy="30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https://croplands.org/app/data/street</a:t>
            </a:r>
            <a:r>
              <a:rPr lang="en"/>
              <a: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6"/>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Use OpenStreetMap </a:t>
            </a:r>
            <a:endParaRPr b="1"/>
          </a:p>
        </p:txBody>
      </p:sp>
      <p:pic>
        <p:nvPicPr>
          <p:cNvPr id="151" name="Google Shape;151;p26"/>
          <p:cNvPicPr preferRelativeResize="0"/>
          <p:nvPr/>
        </p:nvPicPr>
        <p:blipFill>
          <a:blip r:embed="rId3">
            <a:alphaModFix/>
          </a:blip>
          <a:stretch>
            <a:fillRect/>
          </a:stretch>
        </p:blipFill>
        <p:spPr>
          <a:xfrm>
            <a:off x="152400" y="725100"/>
            <a:ext cx="8839198" cy="4236511"/>
          </a:xfrm>
          <a:prstGeom prst="rect">
            <a:avLst/>
          </a:prstGeom>
          <a:noFill/>
          <a:ln>
            <a:noFill/>
          </a:ln>
        </p:spPr>
      </p:pic>
      <p:sp>
        <p:nvSpPr>
          <p:cNvPr id="152" name="Google Shape;152;p26"/>
          <p:cNvSpPr txBox="1"/>
          <p:nvPr/>
        </p:nvSpPr>
        <p:spPr>
          <a:xfrm>
            <a:off x="5650150" y="152400"/>
            <a:ext cx="34134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u="sng">
                <a:solidFill>
                  <a:schemeClr val="hlink"/>
                </a:solidFill>
                <a:hlinkClick r:id="rId4"/>
              </a:rPr>
              <a:t>https://www.openstreetmap.org/</a:t>
            </a:r>
            <a:r>
              <a:rPr lang="en" sz="1800">
                <a:solidFill>
                  <a:schemeClr val="dk2"/>
                </a:solidFill>
              </a:rPr>
              <a: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7"/>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Design field visits with Mobile applications</a:t>
            </a:r>
            <a:endParaRPr b="1"/>
          </a:p>
        </p:txBody>
      </p:sp>
      <p:pic>
        <p:nvPicPr>
          <p:cNvPr id="158" name="Google Shape;158;p27"/>
          <p:cNvPicPr preferRelativeResize="0"/>
          <p:nvPr/>
        </p:nvPicPr>
        <p:blipFill>
          <a:blip r:embed="rId3">
            <a:alphaModFix/>
          </a:blip>
          <a:stretch>
            <a:fillRect/>
          </a:stretch>
        </p:blipFill>
        <p:spPr>
          <a:xfrm>
            <a:off x="395649" y="1153825"/>
            <a:ext cx="1251800" cy="3044400"/>
          </a:xfrm>
          <a:prstGeom prst="rect">
            <a:avLst/>
          </a:prstGeom>
          <a:noFill/>
          <a:ln>
            <a:noFill/>
          </a:ln>
        </p:spPr>
      </p:pic>
      <p:pic>
        <p:nvPicPr>
          <p:cNvPr id="159" name="Google Shape;159;p27"/>
          <p:cNvPicPr preferRelativeResize="0"/>
          <p:nvPr/>
        </p:nvPicPr>
        <p:blipFill>
          <a:blip r:embed="rId4">
            <a:alphaModFix/>
          </a:blip>
          <a:stretch>
            <a:fillRect/>
          </a:stretch>
        </p:blipFill>
        <p:spPr>
          <a:xfrm>
            <a:off x="1924287" y="1153825"/>
            <a:ext cx="3137375" cy="3218151"/>
          </a:xfrm>
          <a:prstGeom prst="rect">
            <a:avLst/>
          </a:prstGeom>
          <a:noFill/>
          <a:ln>
            <a:noFill/>
          </a:ln>
        </p:spPr>
      </p:pic>
      <p:pic>
        <p:nvPicPr>
          <p:cNvPr id="160" name="Google Shape;160;p27"/>
          <p:cNvPicPr preferRelativeResize="0"/>
          <p:nvPr/>
        </p:nvPicPr>
        <p:blipFill>
          <a:blip r:embed="rId5">
            <a:alphaModFix/>
          </a:blip>
          <a:stretch>
            <a:fillRect/>
          </a:stretch>
        </p:blipFill>
        <p:spPr>
          <a:xfrm>
            <a:off x="5283349" y="1153825"/>
            <a:ext cx="3505950" cy="3266799"/>
          </a:xfrm>
          <a:prstGeom prst="rect">
            <a:avLst/>
          </a:prstGeom>
          <a:noFill/>
          <a:ln>
            <a:noFill/>
          </a:ln>
        </p:spPr>
      </p:pic>
      <p:sp>
        <p:nvSpPr>
          <p:cNvPr id="161" name="Google Shape;161;p27"/>
          <p:cNvSpPr txBox="1"/>
          <p:nvPr/>
        </p:nvSpPr>
        <p:spPr>
          <a:xfrm>
            <a:off x="1992963" y="4504050"/>
            <a:ext cx="3000000" cy="40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u="sng">
                <a:solidFill>
                  <a:schemeClr val="hlink"/>
                </a:solidFill>
                <a:hlinkClick r:id="rId6"/>
              </a:rPr>
              <a:t>https://play.google.com/store/apps/details?id=com.geoodk.collect.android</a:t>
            </a:r>
            <a:r>
              <a:rPr lang="en" sz="1200"/>
              <a:t> </a:t>
            </a:r>
            <a:endParaRPr sz="1200"/>
          </a:p>
        </p:txBody>
      </p:sp>
      <p:sp>
        <p:nvSpPr>
          <p:cNvPr id="162" name="Google Shape;162;p27"/>
          <p:cNvSpPr txBox="1"/>
          <p:nvPr/>
        </p:nvSpPr>
        <p:spPr>
          <a:xfrm>
            <a:off x="5536325" y="4504050"/>
            <a:ext cx="3000000" cy="40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u="sng">
                <a:solidFill>
                  <a:schemeClr val="hlink"/>
                </a:solidFill>
                <a:hlinkClick r:id="rId7"/>
              </a:rPr>
              <a:t>https://play.google.com/store/apps/details?id=ai.qed.geosurvey.collect</a:t>
            </a:r>
            <a:r>
              <a:rPr lang="en" sz="1200"/>
              <a:t> </a:t>
            </a:r>
            <a:endParaRPr sz="1200"/>
          </a:p>
        </p:txBody>
      </p:sp>
      <p:sp>
        <p:nvSpPr>
          <p:cNvPr id="163" name="Google Shape;163;p27"/>
          <p:cNvSpPr txBox="1"/>
          <p:nvPr/>
        </p:nvSpPr>
        <p:spPr>
          <a:xfrm>
            <a:off x="139025" y="4460250"/>
            <a:ext cx="1951200" cy="49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u="sng">
                <a:solidFill>
                  <a:schemeClr val="accent5"/>
                </a:solidFill>
                <a:hlinkClick r:id="rId8"/>
              </a:rPr>
              <a:t>https://croplands.org/app/</a:t>
            </a:r>
            <a:endParaRPr sz="1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8"/>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Extract Statistics for Training Sites</a:t>
            </a:r>
            <a:endParaRPr b="1"/>
          </a:p>
          <a:p>
            <a:pPr indent="0" lvl="0" marL="0" rtl="0" algn="l">
              <a:spcBef>
                <a:spcPts val="0"/>
              </a:spcBef>
              <a:spcAft>
                <a:spcPts val="0"/>
              </a:spcAft>
              <a:buNone/>
            </a:pPr>
            <a:r>
              <a:t/>
            </a:r>
            <a:endParaRPr i="1"/>
          </a:p>
        </p:txBody>
      </p:sp>
      <p:sp>
        <p:nvSpPr>
          <p:cNvPr id="169" name="Google Shape;169;p28"/>
          <p:cNvSpPr txBox="1"/>
          <p:nvPr/>
        </p:nvSpPr>
        <p:spPr>
          <a:xfrm>
            <a:off x="0" y="801125"/>
            <a:ext cx="9144000" cy="52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latin typeface="Courier New"/>
                <a:ea typeface="Courier New"/>
                <a:cs typeface="Courier New"/>
                <a:sym typeface="Courier New"/>
              </a:rPr>
              <a:t>sampledata &lt;- extract(landsat5, samples)</a:t>
            </a:r>
            <a:endParaRPr b="1" sz="2000">
              <a:latin typeface="Courier New"/>
              <a:ea typeface="Courier New"/>
              <a:cs typeface="Courier New"/>
              <a:sym typeface="Courier New"/>
            </a:endParaRPr>
          </a:p>
        </p:txBody>
      </p:sp>
      <p:pic>
        <p:nvPicPr>
          <p:cNvPr id="170" name="Google Shape;170;p28"/>
          <p:cNvPicPr preferRelativeResize="0"/>
          <p:nvPr/>
        </p:nvPicPr>
        <p:blipFill rotWithShape="1">
          <a:blip r:embed="rId3">
            <a:alphaModFix/>
          </a:blip>
          <a:srcRect b="3521" l="0" r="5499" t="0"/>
          <a:stretch/>
        </p:blipFill>
        <p:spPr>
          <a:xfrm>
            <a:off x="3943500" y="1527638"/>
            <a:ext cx="1647150" cy="2738525"/>
          </a:xfrm>
          <a:prstGeom prst="rect">
            <a:avLst/>
          </a:prstGeom>
          <a:noFill/>
          <a:ln>
            <a:noFill/>
          </a:ln>
        </p:spPr>
      </p:pic>
      <p:sp>
        <p:nvSpPr>
          <p:cNvPr id="171" name="Google Shape;171;p28"/>
          <p:cNvSpPr txBox="1"/>
          <p:nvPr/>
        </p:nvSpPr>
        <p:spPr>
          <a:xfrm>
            <a:off x="777900" y="1552152"/>
            <a:ext cx="2538600" cy="25356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n" sz="1800"/>
              <a:t>Each pixel in each training site associated with a particular class (</a:t>
            </a:r>
            <a:r>
              <a:rPr i="1" lang="en" sz="1800"/>
              <a:t>c</a:t>
            </a:r>
            <a:r>
              <a:rPr lang="en" sz="1800"/>
              <a:t>) is represented by a </a:t>
            </a:r>
            <a:r>
              <a:rPr i="1" lang="en" sz="1800"/>
              <a:t>measurement vector, X</a:t>
            </a:r>
            <a:r>
              <a:rPr baseline="-25000" lang="en" sz="1800"/>
              <a:t>c</a:t>
            </a:r>
            <a:r>
              <a:rPr lang="en" sz="1800"/>
              <a:t>:</a:t>
            </a:r>
            <a:endParaRPr sz="1800"/>
          </a:p>
          <a:p>
            <a:pPr indent="0" lvl="0" marL="0" rtl="0" algn="just">
              <a:lnSpc>
                <a:spcPct val="115000"/>
              </a:lnSpc>
              <a:spcBef>
                <a:spcPts val="200"/>
              </a:spcBef>
              <a:spcAft>
                <a:spcPts val="0"/>
              </a:spcAft>
              <a:buNone/>
            </a:pPr>
            <a:r>
              <a:t/>
            </a:r>
            <a:endParaRPr sz="1800"/>
          </a:p>
          <a:p>
            <a:pPr indent="0" lvl="0" marL="0" rtl="0" algn="just">
              <a:lnSpc>
                <a:spcPct val="115000"/>
              </a:lnSpc>
              <a:spcBef>
                <a:spcPts val="200"/>
              </a:spcBef>
              <a:spcAft>
                <a:spcPts val="200"/>
              </a:spcAft>
              <a:buNone/>
            </a:pPr>
            <a:r>
              <a:rPr i="1" lang="en" sz="2000">
                <a:solidFill>
                  <a:srgbClr val="FFFFFF"/>
                </a:solidFill>
              </a:rPr>
              <a:t>k</a:t>
            </a:r>
            <a:endParaRPr sz="1800"/>
          </a:p>
        </p:txBody>
      </p:sp>
      <p:sp>
        <p:nvSpPr>
          <p:cNvPr id="172" name="Google Shape;172;p28"/>
          <p:cNvSpPr txBox="1"/>
          <p:nvPr/>
        </p:nvSpPr>
        <p:spPr>
          <a:xfrm>
            <a:off x="47950" y="4470075"/>
            <a:ext cx="4963500" cy="6735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200"/>
              </a:spcAft>
              <a:buNone/>
            </a:pPr>
            <a:r>
              <a:rPr i="1" lang="en" sz="1800">
                <a:solidFill>
                  <a:schemeClr val="dk1"/>
                </a:solidFill>
              </a:rPr>
              <a:t>where BV</a:t>
            </a:r>
            <a:r>
              <a:rPr baseline="-25000" i="1" lang="en" sz="1800">
                <a:solidFill>
                  <a:schemeClr val="dk1"/>
                </a:solidFill>
              </a:rPr>
              <a:t>i,j,k</a:t>
            </a:r>
            <a:r>
              <a:rPr i="1" lang="en" sz="1800">
                <a:solidFill>
                  <a:schemeClr val="dk1"/>
                </a:solidFill>
              </a:rPr>
              <a:t> is the brightness value for the i,j</a:t>
            </a:r>
            <a:r>
              <a:rPr baseline="30000" i="1" lang="en" sz="1800">
                <a:solidFill>
                  <a:schemeClr val="dk1"/>
                </a:solidFill>
              </a:rPr>
              <a:t>th</a:t>
            </a:r>
            <a:r>
              <a:rPr i="1" lang="en" sz="1800">
                <a:solidFill>
                  <a:schemeClr val="dk1"/>
                </a:solidFill>
              </a:rPr>
              <a:t> pixel in band</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9"/>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Extract Statistics for Training Sites</a:t>
            </a:r>
            <a:endParaRPr b="1"/>
          </a:p>
          <a:p>
            <a:pPr indent="0" lvl="0" marL="0" rtl="0" algn="l">
              <a:spcBef>
                <a:spcPts val="0"/>
              </a:spcBef>
              <a:spcAft>
                <a:spcPts val="0"/>
              </a:spcAft>
              <a:buNone/>
            </a:pPr>
            <a:r>
              <a:t/>
            </a:r>
            <a:endParaRPr i="1"/>
          </a:p>
        </p:txBody>
      </p:sp>
      <p:sp>
        <p:nvSpPr>
          <p:cNvPr id="178" name="Google Shape;178;p29"/>
          <p:cNvSpPr txBox="1"/>
          <p:nvPr/>
        </p:nvSpPr>
        <p:spPr>
          <a:xfrm>
            <a:off x="0" y="801125"/>
            <a:ext cx="9144000" cy="52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latin typeface="Courier New"/>
                <a:ea typeface="Courier New"/>
                <a:cs typeface="Courier New"/>
                <a:sym typeface="Courier New"/>
              </a:rPr>
              <a:t>sampledata &lt;- extract(landsat5, samples)</a:t>
            </a:r>
            <a:endParaRPr b="1" sz="2000">
              <a:latin typeface="Courier New"/>
              <a:ea typeface="Courier New"/>
              <a:cs typeface="Courier New"/>
              <a:sym typeface="Courier New"/>
            </a:endParaRPr>
          </a:p>
        </p:txBody>
      </p:sp>
      <p:pic>
        <p:nvPicPr>
          <p:cNvPr id="179" name="Google Shape;179;p29"/>
          <p:cNvPicPr preferRelativeResize="0"/>
          <p:nvPr/>
        </p:nvPicPr>
        <p:blipFill rotWithShape="1">
          <a:blip r:embed="rId3">
            <a:alphaModFix/>
          </a:blip>
          <a:srcRect b="3521" l="0" r="5499" t="0"/>
          <a:stretch/>
        </p:blipFill>
        <p:spPr>
          <a:xfrm>
            <a:off x="2654700" y="1527638"/>
            <a:ext cx="1647150" cy="2738525"/>
          </a:xfrm>
          <a:prstGeom prst="rect">
            <a:avLst/>
          </a:prstGeom>
          <a:noFill/>
          <a:ln>
            <a:noFill/>
          </a:ln>
        </p:spPr>
      </p:pic>
      <p:sp>
        <p:nvSpPr>
          <p:cNvPr id="180" name="Google Shape;180;p29"/>
          <p:cNvSpPr txBox="1"/>
          <p:nvPr/>
        </p:nvSpPr>
        <p:spPr>
          <a:xfrm>
            <a:off x="116100" y="1552152"/>
            <a:ext cx="2538600" cy="25356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n" sz="1800"/>
              <a:t>Each pixel in each training site associated with a particular class (</a:t>
            </a:r>
            <a:r>
              <a:rPr i="1" lang="en" sz="1800"/>
              <a:t>c</a:t>
            </a:r>
            <a:r>
              <a:rPr lang="en" sz="1800"/>
              <a:t>) is represented by a </a:t>
            </a:r>
            <a:r>
              <a:rPr i="1" lang="en" sz="1800"/>
              <a:t>measurement vector, X</a:t>
            </a:r>
            <a:r>
              <a:rPr baseline="-25000" lang="en" sz="1800"/>
              <a:t>c</a:t>
            </a:r>
            <a:r>
              <a:rPr lang="en" sz="1800"/>
              <a:t>:</a:t>
            </a:r>
            <a:endParaRPr sz="1800"/>
          </a:p>
          <a:p>
            <a:pPr indent="0" lvl="0" marL="0" rtl="0" algn="just">
              <a:lnSpc>
                <a:spcPct val="115000"/>
              </a:lnSpc>
              <a:spcBef>
                <a:spcPts val="200"/>
              </a:spcBef>
              <a:spcAft>
                <a:spcPts val="0"/>
              </a:spcAft>
              <a:buNone/>
            </a:pPr>
            <a:r>
              <a:t/>
            </a:r>
            <a:endParaRPr sz="1800"/>
          </a:p>
          <a:p>
            <a:pPr indent="0" lvl="0" marL="0" rtl="0" algn="just">
              <a:lnSpc>
                <a:spcPct val="115000"/>
              </a:lnSpc>
              <a:spcBef>
                <a:spcPts val="200"/>
              </a:spcBef>
              <a:spcAft>
                <a:spcPts val="200"/>
              </a:spcAft>
              <a:buNone/>
            </a:pPr>
            <a:r>
              <a:rPr i="1" lang="en" sz="2000">
                <a:solidFill>
                  <a:srgbClr val="FFFFFF"/>
                </a:solidFill>
              </a:rPr>
              <a:t>k</a:t>
            </a:r>
            <a:endParaRPr sz="1800"/>
          </a:p>
        </p:txBody>
      </p:sp>
      <p:pic>
        <p:nvPicPr>
          <p:cNvPr id="181" name="Google Shape;181;p29"/>
          <p:cNvPicPr preferRelativeResize="0"/>
          <p:nvPr/>
        </p:nvPicPr>
        <p:blipFill>
          <a:blip r:embed="rId4">
            <a:alphaModFix/>
          </a:blip>
          <a:stretch>
            <a:fillRect/>
          </a:stretch>
        </p:blipFill>
        <p:spPr>
          <a:xfrm>
            <a:off x="0" y="1441603"/>
            <a:ext cx="9144001" cy="2779916"/>
          </a:xfrm>
          <a:prstGeom prst="rect">
            <a:avLst/>
          </a:prstGeom>
          <a:noFill/>
          <a:ln>
            <a:noFill/>
          </a:ln>
        </p:spPr>
      </p:pic>
      <p:sp>
        <p:nvSpPr>
          <p:cNvPr id="182" name="Google Shape;182;p29"/>
          <p:cNvSpPr txBox="1"/>
          <p:nvPr/>
        </p:nvSpPr>
        <p:spPr>
          <a:xfrm>
            <a:off x="1301750" y="4470000"/>
            <a:ext cx="7785000" cy="6735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n" sz="1800">
                <a:solidFill>
                  <a:schemeClr val="dk1"/>
                </a:solidFill>
              </a:rPr>
              <a:t>Class (</a:t>
            </a:r>
            <a:r>
              <a:rPr i="1" lang="en" sz="1800">
                <a:solidFill>
                  <a:schemeClr val="dk1"/>
                </a:solidFill>
              </a:rPr>
              <a:t>Open Water</a:t>
            </a:r>
            <a:r>
              <a:rPr lang="en" sz="1800">
                <a:solidFill>
                  <a:schemeClr val="dk1"/>
                </a:solidFill>
              </a:rPr>
              <a:t>) is represented by a </a:t>
            </a:r>
            <a:r>
              <a:rPr i="1" lang="en" sz="1800">
                <a:solidFill>
                  <a:schemeClr val="dk1"/>
                </a:solidFill>
              </a:rPr>
              <a:t>measurement vector with 6 bands</a:t>
            </a:r>
            <a:r>
              <a:rPr lang="en" sz="1800">
                <a:solidFill>
                  <a:schemeClr val="dk1"/>
                </a:solidFill>
              </a:rPr>
              <a:t>.</a:t>
            </a:r>
            <a:endParaRPr sz="1800">
              <a:solidFill>
                <a:schemeClr val="dk1"/>
              </a:solidFill>
            </a:endParaRPr>
          </a:p>
          <a:p>
            <a:pPr indent="0" lvl="0" marL="0" rtl="0" algn="just">
              <a:lnSpc>
                <a:spcPct val="115000"/>
              </a:lnSpc>
              <a:spcBef>
                <a:spcPts val="200"/>
              </a:spcBef>
              <a:spcAft>
                <a:spcPts val="200"/>
              </a:spcAft>
              <a:buNone/>
            </a:pPr>
            <a:r>
              <a:t/>
            </a:r>
            <a:endParaRPr i="1" sz="1800">
              <a:solidFill>
                <a:schemeClr val="dk1"/>
              </a:solidFill>
            </a:endParaRPr>
          </a:p>
        </p:txBody>
      </p:sp>
      <p:sp>
        <p:nvSpPr>
          <p:cNvPr id="183" name="Google Shape;183;p29"/>
          <p:cNvSpPr/>
          <p:nvPr/>
        </p:nvSpPr>
        <p:spPr>
          <a:xfrm>
            <a:off x="2364350" y="1660325"/>
            <a:ext cx="6722400" cy="197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4" name="Google Shape;184;p29"/>
          <p:cNvCxnSpPr>
            <a:stCxn id="183" idx="2"/>
            <a:endCxn id="182" idx="0"/>
          </p:cNvCxnSpPr>
          <p:nvPr/>
        </p:nvCxnSpPr>
        <p:spPr>
          <a:xfrm flipH="1">
            <a:off x="5194250" y="1857725"/>
            <a:ext cx="531300" cy="2612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0"/>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Unsupervised classification methods</a:t>
            </a:r>
            <a:endParaRPr i="1"/>
          </a:p>
        </p:txBody>
      </p:sp>
      <p:sp>
        <p:nvSpPr>
          <p:cNvPr id="190" name="Google Shape;190;p30"/>
          <p:cNvSpPr txBox="1"/>
          <p:nvPr/>
        </p:nvSpPr>
        <p:spPr>
          <a:xfrm>
            <a:off x="156300" y="644500"/>
            <a:ext cx="8831400" cy="2057400"/>
          </a:xfrm>
          <a:prstGeom prst="rect">
            <a:avLst/>
          </a:prstGeom>
          <a:noFill/>
          <a:ln>
            <a:noFill/>
          </a:ln>
        </p:spPr>
        <p:txBody>
          <a:bodyPr anchorCtr="0" anchor="ctr" bIns="91425" lIns="91425" spcFirstLastPara="1" rIns="91425" wrap="square" tIns="91425">
            <a:noAutofit/>
          </a:bodyPr>
          <a:lstStyle/>
          <a:p>
            <a:pPr indent="-355600" lvl="0" marL="457200" rtl="0" algn="l">
              <a:spcBef>
                <a:spcPts val="0"/>
              </a:spcBef>
              <a:spcAft>
                <a:spcPts val="0"/>
              </a:spcAft>
              <a:buSzPts val="2000"/>
              <a:buChar char="❏"/>
            </a:pPr>
            <a:r>
              <a:rPr lang="en" sz="2000"/>
              <a:t>N</a:t>
            </a:r>
            <a:r>
              <a:rPr lang="en" sz="2000"/>
              <a:t>umerical operations are performed that search for </a:t>
            </a:r>
            <a:r>
              <a:rPr i="1" lang="en" sz="2000"/>
              <a:t>natural groupings</a:t>
            </a:r>
            <a:r>
              <a:rPr lang="en" sz="2000"/>
              <a:t> of the spectral properties of pixels</a:t>
            </a:r>
            <a:endParaRPr sz="2000"/>
          </a:p>
          <a:p>
            <a:pPr indent="-355600" lvl="0" marL="457200" rtl="0" algn="l">
              <a:spcBef>
                <a:spcPts val="1000"/>
              </a:spcBef>
              <a:spcAft>
                <a:spcPts val="0"/>
              </a:spcAft>
              <a:buSzPts val="2000"/>
              <a:buChar char="❏"/>
            </a:pPr>
            <a:r>
              <a:rPr lang="en" sz="2000"/>
              <a:t>The clustering process results in a classification map consisting of </a:t>
            </a:r>
            <a:r>
              <a:rPr i="1" lang="en" sz="2000"/>
              <a:t>m</a:t>
            </a:r>
            <a:r>
              <a:rPr lang="en" sz="2000"/>
              <a:t> spectral classes. </a:t>
            </a:r>
            <a:endParaRPr sz="2000"/>
          </a:p>
          <a:p>
            <a:pPr indent="-355600" lvl="0" marL="457200" rtl="0" algn="l">
              <a:spcBef>
                <a:spcPts val="1000"/>
              </a:spcBef>
              <a:spcAft>
                <a:spcPts val="1000"/>
              </a:spcAft>
              <a:buSzPts val="2000"/>
              <a:buChar char="❏"/>
            </a:pPr>
            <a:r>
              <a:rPr lang="en" sz="2000"/>
              <a:t>Challenges: How many clusters? How to label clusters?</a:t>
            </a:r>
            <a:endParaRPr sz="2000"/>
          </a:p>
        </p:txBody>
      </p:sp>
      <p:pic>
        <p:nvPicPr>
          <p:cNvPr id="191" name="Google Shape;191;p30"/>
          <p:cNvPicPr preferRelativeResize="0"/>
          <p:nvPr/>
        </p:nvPicPr>
        <p:blipFill>
          <a:blip r:embed="rId3">
            <a:alphaModFix/>
          </a:blip>
          <a:stretch>
            <a:fillRect/>
          </a:stretch>
        </p:blipFill>
        <p:spPr>
          <a:xfrm>
            <a:off x="57150" y="3077375"/>
            <a:ext cx="4435292" cy="1991350"/>
          </a:xfrm>
          <a:prstGeom prst="rect">
            <a:avLst/>
          </a:prstGeom>
          <a:noFill/>
          <a:ln>
            <a:noFill/>
          </a:ln>
        </p:spPr>
      </p:pic>
      <p:pic>
        <p:nvPicPr>
          <p:cNvPr id="192" name="Google Shape;192;p30"/>
          <p:cNvPicPr preferRelativeResize="0"/>
          <p:nvPr/>
        </p:nvPicPr>
        <p:blipFill>
          <a:blip r:embed="rId4">
            <a:alphaModFix/>
          </a:blip>
          <a:stretch>
            <a:fillRect/>
          </a:stretch>
        </p:blipFill>
        <p:spPr>
          <a:xfrm>
            <a:off x="4708700" y="3104275"/>
            <a:ext cx="4435301" cy="1937563"/>
          </a:xfrm>
          <a:prstGeom prst="rect">
            <a:avLst/>
          </a:prstGeom>
          <a:noFill/>
          <a:ln>
            <a:noFill/>
          </a:ln>
        </p:spPr>
      </p:pic>
      <p:sp>
        <p:nvSpPr>
          <p:cNvPr id="193" name="Google Shape;193;p30"/>
          <p:cNvSpPr txBox="1"/>
          <p:nvPr/>
        </p:nvSpPr>
        <p:spPr>
          <a:xfrm>
            <a:off x="57475" y="2714275"/>
            <a:ext cx="4435200" cy="2327700"/>
          </a:xfrm>
          <a:prstGeom prst="rect">
            <a:avLst/>
          </a:prstGeom>
          <a:no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t>K-means</a:t>
            </a:r>
            <a:endParaRPr b="1"/>
          </a:p>
        </p:txBody>
      </p:sp>
      <p:sp>
        <p:nvSpPr>
          <p:cNvPr id="194" name="Google Shape;194;p30"/>
          <p:cNvSpPr txBox="1"/>
          <p:nvPr/>
        </p:nvSpPr>
        <p:spPr>
          <a:xfrm>
            <a:off x="4552500" y="2714275"/>
            <a:ext cx="4591500" cy="2327700"/>
          </a:xfrm>
          <a:prstGeom prst="rect">
            <a:avLst/>
          </a:prstGeom>
          <a:no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t>ISODATA</a:t>
            </a:r>
            <a:endParaRPr b="1"/>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a:t>
            </a:r>
            <a:r>
              <a:rPr b="1" lang="en"/>
              <a:t>upervised classification: Decision Trees (CART)</a:t>
            </a:r>
            <a:endParaRPr i="1"/>
          </a:p>
        </p:txBody>
      </p:sp>
      <p:pic>
        <p:nvPicPr>
          <p:cNvPr id="200" name="Google Shape;200;p31"/>
          <p:cNvPicPr preferRelativeResize="0"/>
          <p:nvPr/>
        </p:nvPicPr>
        <p:blipFill>
          <a:blip r:embed="rId3">
            <a:alphaModFix/>
          </a:blip>
          <a:stretch>
            <a:fillRect/>
          </a:stretch>
        </p:blipFill>
        <p:spPr>
          <a:xfrm>
            <a:off x="1416300" y="643825"/>
            <a:ext cx="5688000" cy="4266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4"/>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solidFill>
                  <a:srgbClr val="000000"/>
                </a:solidFill>
              </a:rPr>
              <a:t>Land-use and Land-cover</a:t>
            </a:r>
            <a:endParaRPr b="1">
              <a:solidFill>
                <a:srgbClr val="000000"/>
              </a:solidFill>
            </a:endParaRPr>
          </a:p>
          <a:p>
            <a:pPr indent="0" lvl="0" marL="0" rtl="0" algn="l">
              <a:spcBef>
                <a:spcPts val="0"/>
              </a:spcBef>
              <a:spcAft>
                <a:spcPts val="0"/>
              </a:spcAft>
              <a:buNone/>
            </a:pPr>
            <a:r>
              <a:t/>
            </a:r>
            <a:endParaRPr b="1">
              <a:solidFill>
                <a:srgbClr val="000000"/>
              </a:solidFill>
            </a:endParaRPr>
          </a:p>
        </p:txBody>
      </p:sp>
      <p:sp>
        <p:nvSpPr>
          <p:cNvPr id="60" name="Google Shape;60;p14"/>
          <p:cNvSpPr txBox="1"/>
          <p:nvPr>
            <p:ph idx="1" type="body"/>
          </p:nvPr>
        </p:nvSpPr>
        <p:spPr>
          <a:xfrm>
            <a:off x="77050" y="794000"/>
            <a:ext cx="9066900" cy="437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 sz="2400">
                <a:solidFill>
                  <a:srgbClr val="000000"/>
                </a:solidFill>
              </a:rPr>
              <a:t>Land cover</a:t>
            </a:r>
            <a:r>
              <a:rPr b="1" lang="en" sz="2400">
                <a:solidFill>
                  <a:srgbClr val="000000"/>
                </a:solidFill>
              </a:rPr>
              <a:t> </a:t>
            </a:r>
            <a:r>
              <a:rPr lang="en" sz="2400">
                <a:solidFill>
                  <a:srgbClr val="000000"/>
                </a:solidFill>
              </a:rPr>
              <a:t>refers to the type of material present on the landscape (e.g., water, sand, crops, forest, wetland, human-made materials such as asphalt).</a:t>
            </a:r>
            <a:endParaRPr sz="2400">
              <a:solidFill>
                <a:srgbClr val="000000"/>
              </a:solidFill>
            </a:endParaRPr>
          </a:p>
          <a:p>
            <a:pPr indent="0" lvl="0" marL="0" rtl="0" algn="l">
              <a:spcBef>
                <a:spcPts val="200"/>
              </a:spcBef>
              <a:spcAft>
                <a:spcPts val="0"/>
              </a:spcAft>
              <a:buClr>
                <a:schemeClr val="dk1"/>
              </a:buClr>
              <a:buSzPts val="1100"/>
              <a:buFont typeface="Arial"/>
              <a:buNone/>
            </a:pPr>
            <a:r>
              <a:rPr lang="en" sz="2400">
                <a:solidFill>
                  <a:srgbClr val="000000"/>
                </a:solidFill>
              </a:rPr>
              <a:t> </a:t>
            </a:r>
            <a:endParaRPr sz="2400">
              <a:solidFill>
                <a:srgbClr val="000000"/>
              </a:solidFill>
            </a:endParaRPr>
          </a:p>
          <a:p>
            <a:pPr indent="0" lvl="0" marL="0" rtl="0" algn="l">
              <a:spcBef>
                <a:spcPts val="200"/>
              </a:spcBef>
              <a:spcAft>
                <a:spcPts val="0"/>
              </a:spcAft>
              <a:buNone/>
            </a:pPr>
            <a:r>
              <a:rPr b="1" i="1" lang="en" sz="2400">
                <a:solidFill>
                  <a:srgbClr val="000000"/>
                </a:solidFill>
              </a:rPr>
              <a:t>Land use</a:t>
            </a:r>
            <a:r>
              <a:rPr lang="en" sz="2400">
                <a:solidFill>
                  <a:srgbClr val="000000"/>
                </a:solidFill>
              </a:rPr>
              <a:t> refers to what people do on the land surface (e.g., agriculture, commerce, settlement).</a:t>
            </a:r>
            <a:endParaRPr sz="2400">
              <a:solidFill>
                <a:srgbClr val="000000"/>
              </a:solidFill>
            </a:endParaRPr>
          </a:p>
          <a:p>
            <a:pPr indent="0" lvl="0" marL="0" rtl="0" algn="l">
              <a:spcBef>
                <a:spcPts val="200"/>
              </a:spcBef>
              <a:spcAft>
                <a:spcPts val="0"/>
              </a:spcAft>
              <a:buNone/>
            </a:pPr>
            <a:r>
              <a:t/>
            </a:r>
            <a:endParaRPr sz="2400">
              <a:solidFill>
                <a:srgbClr val="000000"/>
              </a:solidFill>
            </a:endParaRPr>
          </a:p>
          <a:p>
            <a:pPr indent="0" lvl="0" marL="0" rtl="0" algn="l">
              <a:spcBef>
                <a:spcPts val="200"/>
              </a:spcBef>
              <a:spcAft>
                <a:spcPts val="0"/>
              </a:spcAft>
              <a:buNone/>
            </a:pPr>
            <a:r>
              <a:t/>
            </a:r>
            <a:endParaRPr sz="2000">
              <a:solidFill>
                <a:srgbClr val="000000"/>
              </a:solidFill>
            </a:endParaRPr>
          </a:p>
          <a:p>
            <a:pPr indent="0" lvl="0" marL="0" rtl="0" algn="l">
              <a:spcBef>
                <a:spcPts val="200"/>
              </a:spcBef>
              <a:spcAft>
                <a:spcPts val="0"/>
              </a:spcAft>
              <a:buClr>
                <a:schemeClr val="dk1"/>
              </a:buClr>
              <a:buSzPts val="1100"/>
              <a:buFont typeface="Arial"/>
              <a:buNone/>
            </a:pPr>
            <a:r>
              <a:t/>
            </a:r>
            <a:endParaRPr sz="2400">
              <a:solidFill>
                <a:srgbClr val="000000"/>
              </a:solidFill>
            </a:endParaRPr>
          </a:p>
          <a:p>
            <a:pPr indent="0" lvl="0" marL="0" rtl="0" algn="l">
              <a:spcBef>
                <a:spcPts val="200"/>
              </a:spcBef>
              <a:spcAft>
                <a:spcPts val="1600"/>
              </a:spcAft>
              <a:buNone/>
            </a:pPr>
            <a:r>
              <a:t/>
            </a:r>
            <a:endParaRPr sz="240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0" y="0"/>
            <a:ext cx="929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Decision Trees Applications</a:t>
            </a:r>
            <a:endParaRPr i="1"/>
          </a:p>
        </p:txBody>
      </p:sp>
      <p:pic>
        <p:nvPicPr>
          <p:cNvPr id="206" name="Google Shape;206;p32"/>
          <p:cNvPicPr preferRelativeResize="0"/>
          <p:nvPr/>
        </p:nvPicPr>
        <p:blipFill>
          <a:blip r:embed="rId3">
            <a:alphaModFix/>
          </a:blip>
          <a:stretch>
            <a:fillRect/>
          </a:stretch>
        </p:blipFill>
        <p:spPr>
          <a:xfrm>
            <a:off x="152400" y="725100"/>
            <a:ext cx="4394724" cy="2787700"/>
          </a:xfrm>
          <a:prstGeom prst="rect">
            <a:avLst/>
          </a:prstGeom>
          <a:noFill/>
          <a:ln>
            <a:noFill/>
          </a:ln>
        </p:spPr>
      </p:pic>
      <p:sp>
        <p:nvSpPr>
          <p:cNvPr id="207" name="Google Shape;207;p32"/>
          <p:cNvSpPr txBox="1"/>
          <p:nvPr/>
        </p:nvSpPr>
        <p:spPr>
          <a:xfrm>
            <a:off x="4547125" y="1056650"/>
            <a:ext cx="4633500" cy="212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t>Method:</a:t>
            </a:r>
            <a:endParaRPr b="1" sz="2400"/>
          </a:p>
          <a:p>
            <a:pPr indent="0" lvl="0" marL="0" rtl="0" algn="l">
              <a:spcBef>
                <a:spcPts val="0"/>
              </a:spcBef>
              <a:spcAft>
                <a:spcPts val="0"/>
              </a:spcAft>
              <a:buNone/>
            </a:pPr>
            <a:r>
              <a:rPr lang="en" sz="2400"/>
              <a:t>Percent tree cover, forest loss and forest gain training data were related to the time-series metrics using a decision tree.</a:t>
            </a:r>
            <a:endParaRPr sz="2400"/>
          </a:p>
        </p:txBody>
      </p:sp>
      <p:sp>
        <p:nvSpPr>
          <p:cNvPr id="208" name="Google Shape;208;p32"/>
          <p:cNvSpPr txBox="1"/>
          <p:nvPr/>
        </p:nvSpPr>
        <p:spPr>
          <a:xfrm>
            <a:off x="209000" y="3936000"/>
            <a:ext cx="8076900" cy="65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t>Visit </a:t>
            </a:r>
            <a:r>
              <a:rPr lang="en" sz="1800" u="sng">
                <a:solidFill>
                  <a:schemeClr val="hlink"/>
                </a:solidFill>
                <a:hlinkClick r:id="rId4"/>
              </a:rPr>
              <a:t>https://earthenginepartners.appspot.com/science-2013-global-forest</a:t>
            </a:r>
            <a:r>
              <a:rPr lang="en" sz="1800"/>
              <a:t> </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3"/>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Supervised classification: Random Forest</a:t>
            </a:r>
            <a:endParaRPr i="1"/>
          </a:p>
        </p:txBody>
      </p:sp>
      <p:pic>
        <p:nvPicPr>
          <p:cNvPr id="214" name="Google Shape;214;p33"/>
          <p:cNvPicPr preferRelativeResize="0"/>
          <p:nvPr/>
        </p:nvPicPr>
        <p:blipFill>
          <a:blip r:embed="rId3">
            <a:alphaModFix/>
          </a:blip>
          <a:stretch>
            <a:fillRect/>
          </a:stretch>
        </p:blipFill>
        <p:spPr>
          <a:xfrm>
            <a:off x="528650" y="1669724"/>
            <a:ext cx="7753475" cy="3065325"/>
          </a:xfrm>
          <a:prstGeom prst="rect">
            <a:avLst/>
          </a:prstGeom>
          <a:noFill/>
          <a:ln>
            <a:noFill/>
          </a:ln>
        </p:spPr>
      </p:pic>
      <p:sp>
        <p:nvSpPr>
          <p:cNvPr id="215" name="Google Shape;215;p33"/>
          <p:cNvSpPr txBox="1"/>
          <p:nvPr/>
        </p:nvSpPr>
        <p:spPr>
          <a:xfrm>
            <a:off x="0" y="4853225"/>
            <a:ext cx="4837500" cy="29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4"/>
              </a:rPr>
              <a:t>http://dx.doi.org/10.1016/j.apgeog.2014.01.003</a:t>
            </a:r>
            <a:r>
              <a:rPr lang="en"/>
              <a:t> </a:t>
            </a:r>
            <a:endParaRPr/>
          </a:p>
        </p:txBody>
      </p:sp>
      <p:sp>
        <p:nvSpPr>
          <p:cNvPr id="216" name="Google Shape;216;p33"/>
          <p:cNvSpPr txBox="1"/>
          <p:nvPr/>
        </p:nvSpPr>
        <p:spPr>
          <a:xfrm>
            <a:off x="299650" y="1046900"/>
            <a:ext cx="2452800" cy="4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Variable importance</a:t>
            </a:r>
            <a:endParaRPr b="1"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4"/>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Supervised classification: Combine Classifier</a:t>
            </a:r>
            <a:endParaRPr i="1"/>
          </a:p>
        </p:txBody>
      </p:sp>
      <p:pic>
        <p:nvPicPr>
          <p:cNvPr id="222" name="Google Shape;222;p34"/>
          <p:cNvPicPr preferRelativeResize="0"/>
          <p:nvPr/>
        </p:nvPicPr>
        <p:blipFill>
          <a:blip r:embed="rId3">
            <a:alphaModFix/>
          </a:blip>
          <a:stretch>
            <a:fillRect/>
          </a:stretch>
        </p:blipFill>
        <p:spPr>
          <a:xfrm>
            <a:off x="81250" y="1473050"/>
            <a:ext cx="3905425" cy="1191650"/>
          </a:xfrm>
          <a:prstGeom prst="rect">
            <a:avLst/>
          </a:prstGeom>
          <a:noFill/>
          <a:ln>
            <a:noFill/>
          </a:ln>
        </p:spPr>
      </p:pic>
      <p:pic>
        <p:nvPicPr>
          <p:cNvPr id="223" name="Google Shape;223;p34"/>
          <p:cNvPicPr preferRelativeResize="0"/>
          <p:nvPr/>
        </p:nvPicPr>
        <p:blipFill>
          <a:blip r:embed="rId4">
            <a:alphaModFix/>
          </a:blip>
          <a:stretch>
            <a:fillRect/>
          </a:stretch>
        </p:blipFill>
        <p:spPr>
          <a:xfrm>
            <a:off x="3782224" y="769675"/>
            <a:ext cx="5361776" cy="4263899"/>
          </a:xfrm>
          <a:prstGeom prst="rect">
            <a:avLst/>
          </a:prstGeom>
          <a:noFill/>
          <a:ln>
            <a:noFill/>
          </a:ln>
        </p:spPr>
      </p:pic>
      <p:sp>
        <p:nvSpPr>
          <p:cNvPr id="224" name="Google Shape;224;p34"/>
          <p:cNvSpPr txBox="1"/>
          <p:nvPr/>
        </p:nvSpPr>
        <p:spPr>
          <a:xfrm>
            <a:off x="0" y="4853225"/>
            <a:ext cx="4837500" cy="29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5"/>
              </a:rPr>
              <a:t>http://dx.doi.org/10.1016/j.apgeog.2014.01.003</a:t>
            </a:r>
            <a:r>
              <a:rPr lang="en"/>
              <a:t> </a:t>
            </a:r>
            <a:endParaRPr/>
          </a:p>
        </p:txBody>
      </p:sp>
      <p:sp>
        <p:nvSpPr>
          <p:cNvPr id="225" name="Google Shape;225;p34"/>
          <p:cNvSpPr txBox="1"/>
          <p:nvPr/>
        </p:nvSpPr>
        <p:spPr>
          <a:xfrm>
            <a:off x="4594000" y="450375"/>
            <a:ext cx="1883700" cy="4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Random Forest</a:t>
            </a:r>
            <a:endParaRPr b="1" sz="1800"/>
          </a:p>
        </p:txBody>
      </p:sp>
      <p:sp>
        <p:nvSpPr>
          <p:cNvPr id="226" name="Google Shape;226;p34"/>
          <p:cNvSpPr txBox="1"/>
          <p:nvPr/>
        </p:nvSpPr>
        <p:spPr>
          <a:xfrm>
            <a:off x="1189325" y="1067750"/>
            <a:ext cx="1062000" cy="4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Ruleset</a:t>
            </a:r>
            <a:endParaRPr b="1" sz="1800"/>
          </a:p>
        </p:txBody>
      </p:sp>
      <p:sp>
        <p:nvSpPr>
          <p:cNvPr id="227" name="Google Shape;227;p34"/>
          <p:cNvSpPr txBox="1"/>
          <p:nvPr/>
        </p:nvSpPr>
        <p:spPr>
          <a:xfrm>
            <a:off x="7458600" y="450375"/>
            <a:ext cx="1062000" cy="4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Ruleset</a:t>
            </a:r>
            <a:endParaRPr b="1"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5"/>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Comparison of Classifiers: I</a:t>
            </a:r>
            <a:endParaRPr i="1"/>
          </a:p>
        </p:txBody>
      </p:sp>
      <p:pic>
        <p:nvPicPr>
          <p:cNvPr id="233" name="Google Shape;233;p35"/>
          <p:cNvPicPr preferRelativeResize="0"/>
          <p:nvPr/>
        </p:nvPicPr>
        <p:blipFill>
          <a:blip r:embed="rId3">
            <a:alphaModFix/>
          </a:blip>
          <a:stretch>
            <a:fillRect/>
          </a:stretch>
        </p:blipFill>
        <p:spPr>
          <a:xfrm>
            <a:off x="152400" y="995138"/>
            <a:ext cx="8839199" cy="3153214"/>
          </a:xfrm>
          <a:prstGeom prst="rect">
            <a:avLst/>
          </a:prstGeom>
          <a:noFill/>
          <a:ln>
            <a:noFill/>
          </a:ln>
        </p:spPr>
      </p:pic>
      <p:sp>
        <p:nvSpPr>
          <p:cNvPr id="234" name="Google Shape;234;p35"/>
          <p:cNvSpPr txBox="1"/>
          <p:nvPr/>
        </p:nvSpPr>
        <p:spPr>
          <a:xfrm>
            <a:off x="0" y="4853225"/>
            <a:ext cx="4442700" cy="29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4"/>
              </a:rPr>
              <a:t>http://www.mdpi.com/2072-4292/7/1/153</a:t>
            </a:r>
            <a:r>
              <a:rPr lang="en"/>
              <a:t>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6"/>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Comparison of Classifiers: II</a:t>
            </a:r>
            <a:endParaRPr i="1"/>
          </a:p>
        </p:txBody>
      </p:sp>
      <p:sp>
        <p:nvSpPr>
          <p:cNvPr id="240" name="Google Shape;240;p36"/>
          <p:cNvSpPr txBox="1"/>
          <p:nvPr/>
        </p:nvSpPr>
        <p:spPr>
          <a:xfrm>
            <a:off x="0" y="4853225"/>
            <a:ext cx="4442700" cy="29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3"/>
              </a:rPr>
              <a:t>http://dx.doi.org/10.1016/j.jag.2013.05.017</a:t>
            </a:r>
            <a:r>
              <a:rPr lang="en"/>
              <a:t> </a:t>
            </a:r>
            <a:r>
              <a:rPr lang="en"/>
              <a:t> </a:t>
            </a:r>
            <a:endParaRPr/>
          </a:p>
        </p:txBody>
      </p:sp>
      <p:pic>
        <p:nvPicPr>
          <p:cNvPr id="241" name="Google Shape;241;p36"/>
          <p:cNvPicPr preferRelativeResize="0"/>
          <p:nvPr/>
        </p:nvPicPr>
        <p:blipFill>
          <a:blip r:embed="rId4">
            <a:alphaModFix/>
          </a:blip>
          <a:stretch>
            <a:fillRect/>
          </a:stretch>
        </p:blipFill>
        <p:spPr>
          <a:xfrm>
            <a:off x="175625" y="572700"/>
            <a:ext cx="7715375" cy="42062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7"/>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Accuracy of Classified Maps</a:t>
            </a:r>
            <a:endParaRPr i="1"/>
          </a:p>
        </p:txBody>
      </p:sp>
      <p:sp>
        <p:nvSpPr>
          <p:cNvPr id="247" name="Google Shape;247;p37"/>
          <p:cNvSpPr txBox="1"/>
          <p:nvPr/>
        </p:nvSpPr>
        <p:spPr>
          <a:xfrm>
            <a:off x="197400" y="816525"/>
            <a:ext cx="8761800" cy="2764500"/>
          </a:xfrm>
          <a:prstGeom prst="rect">
            <a:avLst/>
          </a:prstGeom>
          <a:noFill/>
          <a:ln>
            <a:noFill/>
          </a:ln>
        </p:spPr>
        <p:txBody>
          <a:bodyPr anchorCtr="0" anchor="ctr" bIns="91425" lIns="91425" spcFirstLastPara="1" rIns="91425" wrap="square" tIns="91425">
            <a:noAutofit/>
          </a:bodyPr>
          <a:lstStyle/>
          <a:p>
            <a:pPr indent="-381000" lvl="0" marL="457200" rtl="0" algn="l">
              <a:lnSpc>
                <a:spcPct val="115000"/>
              </a:lnSpc>
              <a:spcBef>
                <a:spcPts val="700"/>
              </a:spcBef>
              <a:spcAft>
                <a:spcPts val="0"/>
              </a:spcAft>
              <a:buSzPts val="2400"/>
              <a:buChar char="❏"/>
            </a:pPr>
            <a:r>
              <a:rPr lang="en" sz="2400"/>
              <a:t>“Without an accuracy assessment, a classified map is just a pretty picture.”</a:t>
            </a:r>
            <a:endParaRPr sz="2400">
              <a:solidFill>
                <a:schemeClr val="dk1"/>
              </a:solidFill>
            </a:endParaRPr>
          </a:p>
          <a:p>
            <a:pPr indent="-381000" lvl="0" marL="457200" rtl="0" algn="l">
              <a:spcBef>
                <a:spcPts val="1000"/>
              </a:spcBef>
              <a:spcAft>
                <a:spcPts val="0"/>
              </a:spcAft>
              <a:buSzPts val="2400"/>
              <a:buChar char="❏"/>
            </a:pPr>
            <a:r>
              <a:rPr lang="en" sz="2400">
                <a:solidFill>
                  <a:schemeClr val="dk1"/>
                </a:solidFill>
              </a:rPr>
              <a:t>Degree (often as a percentage) of correspondence between observation and reality</a:t>
            </a:r>
            <a:endParaRPr sz="2400"/>
          </a:p>
          <a:p>
            <a:pPr indent="-381000" lvl="0" marL="457200" rtl="0" algn="l">
              <a:spcBef>
                <a:spcPts val="1000"/>
              </a:spcBef>
              <a:spcAft>
                <a:spcPts val="0"/>
              </a:spcAft>
              <a:buSzPts val="2400"/>
              <a:buChar char="❏"/>
            </a:pPr>
            <a:r>
              <a:rPr lang="en" sz="2400"/>
              <a:t>Should be validated with independent reference data</a:t>
            </a:r>
            <a:endParaRPr sz="2400"/>
          </a:p>
          <a:p>
            <a:pPr indent="-381000" lvl="0" marL="457200" rtl="0" algn="l">
              <a:spcBef>
                <a:spcPts val="1000"/>
              </a:spcBef>
              <a:spcAft>
                <a:spcPts val="1000"/>
              </a:spcAft>
              <a:buSzPts val="2400"/>
              <a:buChar char="❏"/>
            </a:pPr>
            <a:r>
              <a:rPr lang="en" sz="2400"/>
              <a:t>Mixed pixels due to the landscape complexity and pixel size</a:t>
            </a:r>
            <a:endParaRPr sz="2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8"/>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Error Matrix</a:t>
            </a:r>
            <a:endParaRPr i="1"/>
          </a:p>
        </p:txBody>
      </p:sp>
      <p:sp>
        <p:nvSpPr>
          <p:cNvPr id="253" name="Google Shape;253;p38"/>
          <p:cNvSpPr txBox="1"/>
          <p:nvPr/>
        </p:nvSpPr>
        <p:spPr>
          <a:xfrm>
            <a:off x="197400" y="816525"/>
            <a:ext cx="8761800" cy="2764500"/>
          </a:xfrm>
          <a:prstGeom prst="rect">
            <a:avLst/>
          </a:prstGeom>
          <a:noFill/>
          <a:ln>
            <a:noFill/>
          </a:ln>
        </p:spPr>
        <p:txBody>
          <a:bodyPr anchorCtr="0" anchor="ctr" bIns="91425" lIns="91425" spcFirstLastPara="1" rIns="91425" wrap="square" tIns="91425">
            <a:noAutofit/>
          </a:bodyPr>
          <a:lstStyle/>
          <a:p>
            <a:pPr indent="-381000" lvl="0" marL="457200" rtl="0" algn="l">
              <a:spcBef>
                <a:spcPts val="0"/>
              </a:spcBef>
              <a:spcAft>
                <a:spcPts val="0"/>
              </a:spcAft>
              <a:buSzPts val="2400"/>
              <a:buChar char="❏"/>
            </a:pPr>
            <a:r>
              <a:rPr lang="en" sz="2400">
                <a:solidFill>
                  <a:schemeClr val="dk1"/>
                </a:solidFill>
              </a:rPr>
              <a:t>A table with results given as rows and reference (ground truth) is given as columns for each sample point</a:t>
            </a:r>
            <a:endParaRPr sz="2400"/>
          </a:p>
          <a:p>
            <a:pPr indent="-381000" lvl="0" marL="457200" rtl="0" algn="l">
              <a:spcBef>
                <a:spcPts val="1000"/>
              </a:spcBef>
              <a:spcAft>
                <a:spcPts val="0"/>
              </a:spcAft>
              <a:buSzPts val="2400"/>
              <a:buChar char="❏"/>
            </a:pPr>
            <a:r>
              <a:rPr lang="en" sz="2400"/>
              <a:t>Also known contingency table or confusion matrix</a:t>
            </a:r>
            <a:endParaRPr sz="2400"/>
          </a:p>
          <a:p>
            <a:pPr indent="-381000" lvl="0" marL="457200" rtl="0" algn="l">
              <a:spcBef>
                <a:spcPts val="1000"/>
              </a:spcBef>
              <a:spcAft>
                <a:spcPts val="1000"/>
              </a:spcAft>
              <a:buSzPts val="2400"/>
              <a:buChar char="❏"/>
            </a:pPr>
            <a:r>
              <a:rPr lang="en" sz="2400"/>
              <a:t>Mixed pixels due to the landscape complexity and pixel size</a:t>
            </a:r>
            <a:endParaRPr sz="2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39"/>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Error Matrix</a:t>
            </a:r>
            <a:endParaRPr i="1"/>
          </a:p>
        </p:txBody>
      </p:sp>
      <p:pic>
        <p:nvPicPr>
          <p:cNvPr id="259" name="Google Shape;259;p39"/>
          <p:cNvPicPr preferRelativeResize="0"/>
          <p:nvPr/>
        </p:nvPicPr>
        <p:blipFill rotWithShape="1">
          <a:blip r:embed="rId3">
            <a:alphaModFix/>
          </a:blip>
          <a:srcRect b="0" l="0" r="960" t="0"/>
          <a:stretch/>
        </p:blipFill>
        <p:spPr>
          <a:xfrm>
            <a:off x="0" y="1925750"/>
            <a:ext cx="5009850" cy="3224685"/>
          </a:xfrm>
          <a:prstGeom prst="rect">
            <a:avLst/>
          </a:prstGeom>
          <a:noFill/>
          <a:ln>
            <a:noFill/>
          </a:ln>
        </p:spPr>
      </p:pic>
      <p:sp>
        <p:nvSpPr>
          <p:cNvPr id="260" name="Google Shape;260;p39"/>
          <p:cNvSpPr txBox="1"/>
          <p:nvPr/>
        </p:nvSpPr>
        <p:spPr>
          <a:xfrm>
            <a:off x="112125" y="561875"/>
            <a:ext cx="5272500" cy="1224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lang="en" sz="1800"/>
              <a:t>Diagonals represent sites classified correctly according to reference data</a:t>
            </a:r>
            <a:endParaRPr sz="1800"/>
          </a:p>
          <a:p>
            <a:pPr indent="0" lvl="0" marL="0" rtl="0" algn="l">
              <a:lnSpc>
                <a:spcPct val="115000"/>
              </a:lnSpc>
              <a:spcBef>
                <a:spcPts val="1200"/>
              </a:spcBef>
              <a:spcAft>
                <a:spcPts val="0"/>
              </a:spcAft>
              <a:buNone/>
            </a:pPr>
            <a:r>
              <a:rPr lang="en" sz="1800"/>
              <a:t>Off-diagonals are mis-classified</a:t>
            </a:r>
            <a:endParaRPr sz="1800"/>
          </a:p>
        </p:txBody>
      </p:sp>
      <p:sp>
        <p:nvSpPr>
          <p:cNvPr id="261" name="Google Shape;261;p39"/>
          <p:cNvSpPr txBox="1"/>
          <p:nvPr/>
        </p:nvSpPr>
        <p:spPr>
          <a:xfrm>
            <a:off x="4906725" y="1875038"/>
            <a:ext cx="4034100" cy="1926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600"/>
              </a:spcBef>
              <a:spcAft>
                <a:spcPts val="0"/>
              </a:spcAft>
              <a:buNone/>
            </a:pPr>
            <a:r>
              <a:rPr lang="en" sz="1600">
                <a:solidFill>
                  <a:schemeClr val="dk1"/>
                </a:solidFill>
              </a:rPr>
              <a:t>Producer’s Accuracy: For a given class in reference plots, how many of the pixels on the map are labeled correctly?</a:t>
            </a:r>
            <a:endParaRPr sz="1600"/>
          </a:p>
          <a:p>
            <a:pPr indent="0" lvl="0" marL="0" rtl="0" algn="l">
              <a:lnSpc>
                <a:spcPct val="115000"/>
              </a:lnSpc>
              <a:spcBef>
                <a:spcPts val="600"/>
              </a:spcBef>
              <a:spcAft>
                <a:spcPts val="0"/>
              </a:spcAft>
              <a:buNone/>
            </a:pPr>
            <a:r>
              <a:rPr lang="en" sz="1600"/>
              <a:t>User’s Accuracy: </a:t>
            </a:r>
            <a:r>
              <a:rPr lang="en" sz="1600"/>
              <a:t>For a given class, how many of the pixels on the map are actually what they say they are?</a:t>
            </a:r>
            <a:endParaRPr sz="1600"/>
          </a:p>
          <a:p>
            <a:pPr indent="0" lvl="0" marL="0" rtl="0" algn="l">
              <a:lnSpc>
                <a:spcPct val="115000"/>
              </a:lnSpc>
              <a:spcBef>
                <a:spcPts val="600"/>
              </a:spcBef>
              <a:spcAft>
                <a:spcPts val="0"/>
              </a:spcAft>
              <a:buNone/>
            </a:pPr>
            <a:r>
              <a:t/>
            </a:r>
            <a:endParaRPr sz="1600"/>
          </a:p>
        </p:txBody>
      </p:sp>
      <p:pic>
        <p:nvPicPr>
          <p:cNvPr id="262" name="Google Shape;262;p39"/>
          <p:cNvPicPr preferRelativeResize="0"/>
          <p:nvPr/>
        </p:nvPicPr>
        <p:blipFill>
          <a:blip r:embed="rId4">
            <a:alphaModFix/>
          </a:blip>
          <a:stretch>
            <a:fillRect/>
          </a:stretch>
        </p:blipFill>
        <p:spPr>
          <a:xfrm>
            <a:off x="5009850" y="4078250"/>
            <a:ext cx="3611900" cy="572700"/>
          </a:xfrm>
          <a:prstGeom prst="rect">
            <a:avLst/>
          </a:prstGeom>
          <a:noFill/>
          <a:ln>
            <a:noFill/>
          </a:ln>
        </p:spPr>
      </p:pic>
      <p:sp>
        <p:nvSpPr>
          <p:cNvPr id="263" name="Google Shape;263;p39"/>
          <p:cNvSpPr txBox="1"/>
          <p:nvPr/>
        </p:nvSpPr>
        <p:spPr>
          <a:xfrm>
            <a:off x="5089425" y="669275"/>
            <a:ext cx="3668700" cy="10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Overall Accuracy (OA) = </a:t>
            </a:r>
            <a:endParaRPr sz="1800"/>
          </a:p>
          <a:p>
            <a:pPr indent="0" lvl="0" marL="0" rtl="0" algn="l">
              <a:spcBef>
                <a:spcPts val="0"/>
              </a:spcBef>
              <a:spcAft>
                <a:spcPts val="0"/>
              </a:spcAft>
              <a:buNone/>
            </a:pPr>
            <a:r>
              <a:rPr lang="en" sz="1800"/>
              <a:t>     Sum of Diagonals </a:t>
            </a:r>
            <a:endParaRPr sz="1800"/>
          </a:p>
          <a:p>
            <a:pPr indent="0" lvl="0" marL="0" rtl="0" algn="l">
              <a:spcBef>
                <a:spcPts val="0"/>
              </a:spcBef>
              <a:spcAft>
                <a:spcPts val="0"/>
              </a:spcAft>
              <a:buNone/>
            </a:pPr>
            <a:r>
              <a:rPr lang="en" sz="1800"/>
              <a:t>Total number of Samples</a:t>
            </a:r>
            <a:endParaRPr sz="1800"/>
          </a:p>
        </p:txBody>
      </p:sp>
      <p:cxnSp>
        <p:nvCxnSpPr>
          <p:cNvPr id="264" name="Google Shape;264;p39"/>
          <p:cNvCxnSpPr/>
          <p:nvPr/>
        </p:nvCxnSpPr>
        <p:spPr>
          <a:xfrm>
            <a:off x="5188562" y="1335150"/>
            <a:ext cx="2577900" cy="3300"/>
          </a:xfrm>
          <a:prstGeom prst="straightConnector1">
            <a:avLst/>
          </a:prstGeom>
          <a:noFill/>
          <a:ln cap="flat" cmpd="sng" w="28575">
            <a:solidFill>
              <a:srgbClr val="666666"/>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40"/>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Error Matrix: Example</a:t>
            </a:r>
            <a:endParaRPr i="1"/>
          </a:p>
        </p:txBody>
      </p:sp>
      <p:pic>
        <p:nvPicPr>
          <p:cNvPr id="270" name="Google Shape;270;p40"/>
          <p:cNvPicPr preferRelativeResize="0"/>
          <p:nvPr/>
        </p:nvPicPr>
        <p:blipFill>
          <a:blip r:embed="rId3">
            <a:alphaModFix/>
          </a:blip>
          <a:stretch>
            <a:fillRect/>
          </a:stretch>
        </p:blipFill>
        <p:spPr>
          <a:xfrm>
            <a:off x="152400" y="725100"/>
            <a:ext cx="3325801" cy="2115875"/>
          </a:xfrm>
          <a:prstGeom prst="rect">
            <a:avLst/>
          </a:prstGeom>
          <a:noFill/>
          <a:ln>
            <a:noFill/>
          </a:ln>
        </p:spPr>
      </p:pic>
      <p:sp>
        <p:nvSpPr>
          <p:cNvPr id="271" name="Google Shape;271;p40"/>
          <p:cNvSpPr txBox="1"/>
          <p:nvPr/>
        </p:nvSpPr>
        <p:spPr>
          <a:xfrm>
            <a:off x="7072450" y="2869775"/>
            <a:ext cx="1921200" cy="6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OA = 77.9%</a:t>
            </a:r>
            <a:endParaRPr sz="2400"/>
          </a:p>
        </p:txBody>
      </p:sp>
      <p:pic>
        <p:nvPicPr>
          <p:cNvPr id="272" name="Google Shape;272;p40"/>
          <p:cNvPicPr preferRelativeResize="0"/>
          <p:nvPr/>
        </p:nvPicPr>
        <p:blipFill rotWithShape="1">
          <a:blip r:embed="rId4">
            <a:alphaModFix/>
          </a:blip>
          <a:srcRect b="0" l="0" r="24322" t="0"/>
          <a:stretch/>
        </p:blipFill>
        <p:spPr>
          <a:xfrm>
            <a:off x="152400" y="3981400"/>
            <a:ext cx="6920050" cy="1162100"/>
          </a:xfrm>
          <a:prstGeom prst="rect">
            <a:avLst/>
          </a:prstGeom>
          <a:noFill/>
          <a:ln>
            <a:noFill/>
          </a:ln>
        </p:spPr>
      </p:pic>
      <p:pic>
        <p:nvPicPr>
          <p:cNvPr id="273" name="Google Shape;273;p40"/>
          <p:cNvPicPr preferRelativeResize="0"/>
          <p:nvPr/>
        </p:nvPicPr>
        <p:blipFill rotWithShape="1">
          <a:blip r:embed="rId5">
            <a:alphaModFix/>
          </a:blip>
          <a:srcRect b="0" l="0" r="17273" t="0"/>
          <a:stretch/>
        </p:blipFill>
        <p:spPr>
          <a:xfrm>
            <a:off x="152400" y="2869775"/>
            <a:ext cx="6920050" cy="1111619"/>
          </a:xfrm>
          <a:prstGeom prst="rect">
            <a:avLst/>
          </a:prstGeom>
          <a:noFill/>
          <a:ln>
            <a:noFill/>
          </a:ln>
        </p:spPr>
      </p:pic>
      <p:sp>
        <p:nvSpPr>
          <p:cNvPr id="274" name="Google Shape;274;p40"/>
          <p:cNvSpPr txBox="1"/>
          <p:nvPr/>
        </p:nvSpPr>
        <p:spPr>
          <a:xfrm>
            <a:off x="3695100" y="725100"/>
            <a:ext cx="5448900" cy="2356200"/>
          </a:xfrm>
          <a:prstGeom prst="rect">
            <a:avLst/>
          </a:prstGeom>
          <a:noFill/>
          <a:ln>
            <a:noFill/>
          </a:ln>
        </p:spPr>
        <p:txBody>
          <a:bodyPr anchorCtr="0" anchor="ctr" bIns="91425" lIns="91425" spcFirstLastPara="1" rIns="91425" wrap="square" tIns="91425">
            <a:noAutofit/>
          </a:bodyPr>
          <a:lstStyle/>
          <a:p>
            <a:pPr indent="0" lvl="0" marL="139700" marR="139700" rtl="0" algn="l">
              <a:lnSpc>
                <a:spcPct val="100000"/>
              </a:lnSpc>
              <a:spcBef>
                <a:spcPts val="0"/>
              </a:spcBef>
              <a:spcAft>
                <a:spcPts val="0"/>
              </a:spcAft>
              <a:buNone/>
            </a:pPr>
            <a:r>
              <a:rPr b="1" lang="en" sz="1600">
                <a:solidFill>
                  <a:srgbClr val="333333"/>
                </a:solidFill>
              </a:rPr>
              <a:t>Errors of Omission (1-PA)</a:t>
            </a:r>
            <a:endParaRPr b="1" sz="1600">
              <a:solidFill>
                <a:srgbClr val="333333"/>
              </a:solidFill>
            </a:endParaRPr>
          </a:p>
          <a:p>
            <a:pPr indent="0" lvl="0" marL="139700" marR="139700" rtl="0" algn="l">
              <a:lnSpc>
                <a:spcPct val="100000"/>
              </a:lnSpc>
              <a:spcBef>
                <a:spcPts val="400"/>
              </a:spcBef>
              <a:spcAft>
                <a:spcPts val="0"/>
              </a:spcAft>
              <a:buNone/>
            </a:pPr>
            <a:r>
              <a:rPr lang="en" sz="1600">
                <a:solidFill>
                  <a:srgbClr val="333333"/>
                </a:solidFill>
              </a:rPr>
              <a:t>Errors of omission refer to reference sites that were left out (or omitted) from the correct class in the classified map.</a:t>
            </a:r>
            <a:endParaRPr sz="1600">
              <a:solidFill>
                <a:srgbClr val="333333"/>
              </a:solidFill>
            </a:endParaRPr>
          </a:p>
          <a:p>
            <a:pPr indent="0" lvl="0" marL="139700" marR="139700" rtl="0" algn="l">
              <a:lnSpc>
                <a:spcPct val="115000"/>
              </a:lnSpc>
              <a:spcBef>
                <a:spcPts val="0"/>
              </a:spcBef>
              <a:spcAft>
                <a:spcPts val="0"/>
              </a:spcAft>
              <a:buNone/>
            </a:pPr>
            <a:r>
              <a:rPr b="1" lang="en" sz="1600">
                <a:solidFill>
                  <a:srgbClr val="333333"/>
                </a:solidFill>
              </a:rPr>
              <a:t>Errors of Commission (1-UA)</a:t>
            </a:r>
            <a:endParaRPr b="1" sz="1600">
              <a:solidFill>
                <a:srgbClr val="333333"/>
              </a:solidFill>
            </a:endParaRPr>
          </a:p>
          <a:p>
            <a:pPr indent="0" lvl="0" marL="139700" marR="139700" rtl="0" algn="l">
              <a:lnSpc>
                <a:spcPct val="115000"/>
              </a:lnSpc>
              <a:spcBef>
                <a:spcPts val="400"/>
              </a:spcBef>
              <a:spcAft>
                <a:spcPts val="0"/>
              </a:spcAft>
              <a:buNone/>
            </a:pPr>
            <a:r>
              <a:rPr lang="en" sz="1600">
                <a:solidFill>
                  <a:srgbClr val="333333"/>
                </a:solidFill>
              </a:rPr>
              <a:t>These refer sites that are classified as to reference sites that were left out (or omitted) from the correct class in the classified map. </a:t>
            </a:r>
            <a:endParaRPr sz="1600">
              <a:solidFill>
                <a:srgbClr val="333333"/>
              </a:solidFill>
            </a:endParaRPr>
          </a:p>
          <a:p>
            <a:pPr indent="0" lvl="0" marL="139700" marR="139700" rtl="0" algn="l">
              <a:lnSpc>
                <a:spcPct val="100000"/>
              </a:lnSpc>
              <a:spcBef>
                <a:spcPts val="0"/>
              </a:spcBef>
              <a:spcAft>
                <a:spcPts val="0"/>
              </a:spcAft>
              <a:buNone/>
            </a:pPr>
            <a:r>
              <a:t/>
            </a:r>
            <a:endParaRPr sz="1800">
              <a:solidFill>
                <a:srgbClr val="333333"/>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41"/>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Selecting classification algorithm</a:t>
            </a:r>
            <a:endParaRPr b="1"/>
          </a:p>
          <a:p>
            <a:pPr indent="0" lvl="0" marL="0" rtl="0" algn="l">
              <a:spcBef>
                <a:spcPts val="0"/>
              </a:spcBef>
              <a:spcAft>
                <a:spcPts val="0"/>
              </a:spcAft>
              <a:buNone/>
            </a:pPr>
            <a:r>
              <a:t/>
            </a:r>
            <a:endParaRPr/>
          </a:p>
        </p:txBody>
      </p:sp>
      <p:sp>
        <p:nvSpPr>
          <p:cNvPr id="280" name="Google Shape;280;p41"/>
          <p:cNvSpPr txBox="1"/>
          <p:nvPr>
            <p:ph idx="1" type="body"/>
          </p:nvPr>
        </p:nvSpPr>
        <p:spPr>
          <a:xfrm>
            <a:off x="311700" y="1152475"/>
            <a:ext cx="8520600" cy="3886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n">
                <a:solidFill>
                  <a:srgbClr val="000000"/>
                </a:solidFill>
              </a:rPr>
              <a:t>No pattern classification method is inherently superior to any other.</a:t>
            </a:r>
            <a:r>
              <a:rPr i="1" lang="en">
                <a:solidFill>
                  <a:srgbClr val="000000"/>
                </a:solidFill>
              </a:rPr>
              <a:t> </a:t>
            </a:r>
            <a:endParaRPr i="1">
              <a:solidFill>
                <a:srgbClr val="000000"/>
              </a:solidFill>
            </a:endParaRPr>
          </a:p>
          <a:p>
            <a:pPr indent="0" lvl="0" marL="0" rtl="0" algn="just">
              <a:spcBef>
                <a:spcPts val="200"/>
              </a:spcBef>
              <a:spcAft>
                <a:spcPts val="0"/>
              </a:spcAft>
              <a:buNone/>
            </a:pPr>
            <a:r>
              <a:rPr lang="en">
                <a:solidFill>
                  <a:srgbClr val="000000"/>
                </a:solidFill>
              </a:rPr>
              <a:t>Best/optimum classification method depends on:</a:t>
            </a:r>
            <a:endParaRPr>
              <a:solidFill>
                <a:srgbClr val="000000"/>
              </a:solidFill>
            </a:endParaRPr>
          </a:p>
          <a:p>
            <a:pPr indent="-342900" lvl="0" marL="457200" rtl="0" algn="just">
              <a:spcBef>
                <a:spcPts val="200"/>
              </a:spcBef>
              <a:spcAft>
                <a:spcPts val="0"/>
              </a:spcAft>
              <a:buClr>
                <a:srgbClr val="000000"/>
              </a:buClr>
              <a:buSzPts val="1800"/>
              <a:buAutoNum type="romanUcPeriod"/>
            </a:pPr>
            <a:r>
              <a:rPr lang="en">
                <a:solidFill>
                  <a:srgbClr val="000000"/>
                </a:solidFill>
              </a:rPr>
              <a:t>The nature of the classification problem, </a:t>
            </a:r>
            <a:endParaRPr>
              <a:solidFill>
                <a:srgbClr val="000000"/>
              </a:solidFill>
            </a:endParaRPr>
          </a:p>
          <a:p>
            <a:pPr indent="-342900" lvl="0" marL="457200" rtl="0" algn="just">
              <a:spcBef>
                <a:spcPts val="0"/>
              </a:spcBef>
              <a:spcAft>
                <a:spcPts val="0"/>
              </a:spcAft>
              <a:buClr>
                <a:srgbClr val="000000"/>
              </a:buClr>
              <a:buSzPts val="1800"/>
              <a:buAutoNum type="romanUcPeriod"/>
            </a:pPr>
            <a:r>
              <a:rPr lang="en">
                <a:solidFill>
                  <a:srgbClr val="000000"/>
                </a:solidFill>
              </a:rPr>
              <a:t>The biophysical characteristics of the study area</a:t>
            </a:r>
            <a:endParaRPr>
              <a:solidFill>
                <a:srgbClr val="000000"/>
              </a:solidFill>
            </a:endParaRPr>
          </a:p>
          <a:p>
            <a:pPr indent="-342900" lvl="0" marL="457200" rtl="0" algn="just">
              <a:spcBef>
                <a:spcPts val="0"/>
              </a:spcBef>
              <a:spcAft>
                <a:spcPts val="0"/>
              </a:spcAft>
              <a:buClr>
                <a:srgbClr val="000000"/>
              </a:buClr>
              <a:buSzPts val="1800"/>
              <a:buAutoNum type="romanUcPeriod"/>
            </a:pPr>
            <a:r>
              <a:rPr lang="en">
                <a:solidFill>
                  <a:srgbClr val="000000"/>
                </a:solidFill>
              </a:rPr>
              <a:t>The distribution of the remotely sensed data (e.g., normally distributed), </a:t>
            </a:r>
            <a:endParaRPr>
              <a:solidFill>
                <a:srgbClr val="000000"/>
              </a:solidFill>
            </a:endParaRPr>
          </a:p>
          <a:p>
            <a:pPr indent="-342900" lvl="0" marL="457200" rtl="0" algn="just">
              <a:spcBef>
                <a:spcPts val="0"/>
              </a:spcBef>
              <a:spcAft>
                <a:spcPts val="0"/>
              </a:spcAft>
              <a:buClr>
                <a:srgbClr val="000000"/>
              </a:buClr>
              <a:buSzPts val="1800"/>
              <a:buAutoNum type="romanUcPeriod"/>
            </a:pPr>
            <a:r>
              <a:rPr lang="en">
                <a:solidFill>
                  <a:srgbClr val="000000"/>
                </a:solidFill>
              </a:rPr>
              <a:t>Properties of the remote sensing data </a:t>
            </a:r>
            <a:endParaRPr>
              <a:solidFill>
                <a:srgbClr val="000000"/>
              </a:solidFill>
            </a:endParaRPr>
          </a:p>
          <a:p>
            <a:pPr indent="0" lvl="0" marL="0" rtl="0" algn="just">
              <a:spcBef>
                <a:spcPts val="200"/>
              </a:spcBef>
              <a:spcAft>
                <a:spcPts val="0"/>
              </a:spcAft>
              <a:buNone/>
            </a:pPr>
            <a:r>
              <a:t/>
            </a:r>
            <a:endParaRPr>
              <a:solidFill>
                <a:srgbClr val="000000"/>
              </a:solidFill>
            </a:endParaRPr>
          </a:p>
          <a:p>
            <a:pPr indent="0" lvl="0" marL="0" rtl="0" algn="just">
              <a:spcBef>
                <a:spcPts val="200"/>
              </a:spcBef>
              <a:spcAft>
                <a:spcPts val="0"/>
              </a:spcAft>
              <a:buNone/>
            </a:pPr>
            <a:r>
              <a:rPr i="1" lang="en">
                <a:solidFill>
                  <a:srgbClr val="000000"/>
                </a:solidFill>
              </a:rPr>
              <a:t>“We should have a healthy skepticism regarding studies that purport to demonstrate the overall superiority of a particular learning or recognition algorithm.” </a:t>
            </a:r>
            <a:r>
              <a:rPr lang="en">
                <a:solidFill>
                  <a:schemeClr val="dk1"/>
                </a:solidFill>
              </a:rPr>
              <a:t>Duda et al. (2001) </a:t>
            </a:r>
            <a:endParaRPr i="1">
              <a:solidFill>
                <a:srgbClr val="000000"/>
              </a:solidFill>
            </a:endParaRPr>
          </a:p>
          <a:p>
            <a:pPr indent="0" lvl="0" marL="0" rtl="0" algn="l">
              <a:spcBef>
                <a:spcPts val="200"/>
              </a:spcBef>
              <a:spcAft>
                <a:spcPts val="1600"/>
              </a:spcAft>
              <a:buNone/>
            </a:pPr>
            <a:r>
              <a:t/>
            </a:r>
            <a:endParaRPr>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5"/>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b="1" lang="en">
                <a:solidFill>
                  <a:srgbClr val="000000"/>
                </a:solidFill>
              </a:rPr>
              <a:t>LULC Classification Guide</a:t>
            </a:r>
            <a:endParaRPr b="1">
              <a:solidFill>
                <a:srgbClr val="000000"/>
              </a:solidFill>
            </a:endParaRPr>
          </a:p>
          <a:p>
            <a:pPr indent="0" lvl="0" marL="0" rtl="0" algn="l">
              <a:spcBef>
                <a:spcPts val="0"/>
              </a:spcBef>
              <a:spcAft>
                <a:spcPts val="0"/>
              </a:spcAft>
              <a:buNone/>
            </a:pPr>
            <a:r>
              <a:t/>
            </a:r>
            <a:endParaRPr b="1">
              <a:solidFill>
                <a:srgbClr val="000000"/>
              </a:solidFill>
            </a:endParaRPr>
          </a:p>
        </p:txBody>
      </p:sp>
      <p:sp>
        <p:nvSpPr>
          <p:cNvPr id="66" name="Google Shape;66;p15"/>
          <p:cNvSpPr txBox="1"/>
          <p:nvPr>
            <p:ph idx="1" type="body"/>
          </p:nvPr>
        </p:nvSpPr>
        <p:spPr>
          <a:xfrm>
            <a:off x="311700" y="769325"/>
            <a:ext cx="8520600" cy="408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rPr>
              <a:t>Follow a classification scheme that should normally be:</a:t>
            </a:r>
            <a:endParaRPr sz="2400">
              <a:solidFill>
                <a:srgbClr val="000000"/>
              </a:solidFill>
            </a:endParaRPr>
          </a:p>
          <a:p>
            <a:pPr indent="0" lvl="0" marL="0" rtl="0" algn="l">
              <a:spcBef>
                <a:spcPts val="0"/>
              </a:spcBef>
              <a:spcAft>
                <a:spcPts val="0"/>
              </a:spcAft>
              <a:buNone/>
            </a:pPr>
            <a:r>
              <a:rPr lang="en" sz="2400">
                <a:solidFill>
                  <a:srgbClr val="000000"/>
                </a:solidFill>
              </a:rPr>
              <a:t>• </a:t>
            </a:r>
            <a:r>
              <a:rPr b="1" lang="en" sz="2400">
                <a:solidFill>
                  <a:srgbClr val="000000"/>
                </a:solidFill>
              </a:rPr>
              <a:t>mutually exclusive</a:t>
            </a:r>
            <a:r>
              <a:rPr lang="en" sz="2400">
                <a:solidFill>
                  <a:srgbClr val="000000"/>
                </a:solidFill>
              </a:rPr>
              <a:t> (</a:t>
            </a:r>
            <a:r>
              <a:rPr i="1" lang="en" sz="2400">
                <a:solidFill>
                  <a:srgbClr val="000000"/>
                </a:solidFill>
              </a:rPr>
              <a:t>no taxonomic overlap of any classes</a:t>
            </a:r>
            <a:r>
              <a:rPr i="1" lang="en" sz="2400">
                <a:solidFill>
                  <a:srgbClr val="FAFD00"/>
                </a:solidFill>
              </a:rPr>
              <a:t> </a:t>
            </a:r>
            <a:r>
              <a:rPr i="1" lang="en" sz="2400">
                <a:solidFill>
                  <a:srgbClr val="000000"/>
                </a:solidFill>
              </a:rPr>
              <a:t>e.g. deciduous forest and evergreen forest are distinct classes</a:t>
            </a:r>
            <a:r>
              <a:rPr lang="en" sz="2400">
                <a:solidFill>
                  <a:srgbClr val="000000"/>
                </a:solidFill>
              </a:rPr>
              <a:t>)</a:t>
            </a:r>
            <a:endParaRPr sz="2400">
              <a:solidFill>
                <a:srgbClr val="000000"/>
              </a:solidFill>
            </a:endParaRPr>
          </a:p>
          <a:p>
            <a:pPr indent="0" lvl="0" marL="0" rtl="0" algn="l">
              <a:spcBef>
                <a:spcPts val="1000"/>
              </a:spcBef>
              <a:spcAft>
                <a:spcPts val="0"/>
              </a:spcAft>
              <a:buNone/>
            </a:pPr>
            <a:r>
              <a:rPr lang="en" sz="2400">
                <a:solidFill>
                  <a:srgbClr val="000000"/>
                </a:solidFill>
              </a:rPr>
              <a:t>• </a:t>
            </a:r>
            <a:r>
              <a:rPr b="1" lang="en" sz="2400">
                <a:solidFill>
                  <a:srgbClr val="000000"/>
                </a:solidFill>
              </a:rPr>
              <a:t>exhaustive </a:t>
            </a:r>
            <a:r>
              <a:rPr lang="en" sz="2400">
                <a:solidFill>
                  <a:srgbClr val="000000"/>
                </a:solidFill>
              </a:rPr>
              <a:t>(</a:t>
            </a:r>
            <a:r>
              <a:rPr i="1" lang="en" sz="2400">
                <a:solidFill>
                  <a:srgbClr val="000000"/>
                </a:solidFill>
              </a:rPr>
              <a:t>all land-cover classes present in the landscape are accounted for and none have been omitted</a:t>
            </a:r>
            <a:r>
              <a:rPr lang="en" sz="2400">
                <a:solidFill>
                  <a:srgbClr val="000000"/>
                </a:solidFill>
              </a:rPr>
              <a:t>)</a:t>
            </a:r>
            <a:endParaRPr sz="2400">
              <a:solidFill>
                <a:srgbClr val="000000"/>
              </a:solidFill>
            </a:endParaRPr>
          </a:p>
          <a:p>
            <a:pPr indent="0" lvl="0" marL="0" rtl="0" algn="l">
              <a:spcBef>
                <a:spcPts val="1000"/>
              </a:spcBef>
              <a:spcAft>
                <a:spcPts val="0"/>
              </a:spcAft>
              <a:buNone/>
            </a:pPr>
            <a:r>
              <a:rPr lang="en" sz="2400">
                <a:solidFill>
                  <a:srgbClr val="000000"/>
                </a:solidFill>
              </a:rPr>
              <a:t>• </a:t>
            </a:r>
            <a:r>
              <a:rPr b="1" lang="en" sz="2400">
                <a:solidFill>
                  <a:srgbClr val="000000"/>
                </a:solidFill>
              </a:rPr>
              <a:t>hierarchical </a:t>
            </a:r>
            <a:r>
              <a:rPr lang="en" sz="2400">
                <a:solidFill>
                  <a:srgbClr val="000000"/>
                </a:solidFill>
              </a:rPr>
              <a:t>(sublevel classes may be hierarchically combined into a higher- level category; e.g. deciduous + evergreen -&gt; forest)</a:t>
            </a:r>
            <a:endParaRPr sz="2400">
              <a:solidFill>
                <a:srgbClr val="000000"/>
              </a:solidFill>
            </a:endParaRPr>
          </a:p>
          <a:p>
            <a:pPr indent="0" lvl="0" marL="0" rtl="0" algn="l">
              <a:spcBef>
                <a:spcPts val="1000"/>
              </a:spcBef>
              <a:spcAft>
                <a:spcPts val="0"/>
              </a:spcAft>
              <a:buNone/>
            </a:pPr>
            <a:r>
              <a:t/>
            </a:r>
            <a:endParaRPr b="1" sz="2400">
              <a:solidFill>
                <a:srgbClr val="000000"/>
              </a:solidFill>
            </a:endParaRPr>
          </a:p>
          <a:p>
            <a:pPr indent="0" lvl="0" marL="0" rtl="0" algn="l">
              <a:spcBef>
                <a:spcPts val="200"/>
              </a:spcBef>
              <a:spcAft>
                <a:spcPts val="1600"/>
              </a:spcAft>
              <a:buNone/>
            </a:pPr>
            <a:r>
              <a:t/>
            </a:r>
            <a:endParaRPr sz="2400">
              <a:solidFill>
                <a:srgbClr val="00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42"/>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Summary</a:t>
            </a:r>
            <a:endParaRPr b="1"/>
          </a:p>
          <a:p>
            <a:pPr indent="0" lvl="0" marL="0" rtl="0" algn="l">
              <a:spcBef>
                <a:spcPts val="0"/>
              </a:spcBef>
              <a:spcAft>
                <a:spcPts val="0"/>
              </a:spcAft>
              <a:buNone/>
            </a:pPr>
            <a:r>
              <a:t/>
            </a:r>
            <a:endParaRPr/>
          </a:p>
        </p:txBody>
      </p:sp>
      <p:pic>
        <p:nvPicPr>
          <p:cNvPr id="286" name="Google Shape;286;p42"/>
          <p:cNvPicPr preferRelativeResize="0"/>
          <p:nvPr/>
        </p:nvPicPr>
        <p:blipFill>
          <a:blip r:embed="rId3">
            <a:alphaModFix/>
          </a:blip>
          <a:stretch>
            <a:fillRect/>
          </a:stretch>
        </p:blipFill>
        <p:spPr>
          <a:xfrm>
            <a:off x="2590625" y="357475"/>
            <a:ext cx="6112668" cy="4265999"/>
          </a:xfrm>
          <a:prstGeom prst="rect">
            <a:avLst/>
          </a:prstGeom>
          <a:noFill/>
          <a:ln>
            <a:noFill/>
          </a:ln>
        </p:spPr>
      </p:pic>
      <p:sp>
        <p:nvSpPr>
          <p:cNvPr id="287" name="Google Shape;287;p42"/>
          <p:cNvSpPr txBox="1"/>
          <p:nvPr/>
        </p:nvSpPr>
        <p:spPr>
          <a:xfrm>
            <a:off x="0" y="4853225"/>
            <a:ext cx="4442700" cy="29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4"/>
              </a:rPr>
              <a:t>http://dx.doi.org/10.1016/j.jag.2013.08.011</a:t>
            </a:r>
            <a:r>
              <a:rPr lang="en"/>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6"/>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Which</a:t>
            </a:r>
            <a:r>
              <a:rPr b="1" lang="en"/>
              <a:t> remote </a:t>
            </a:r>
            <a:endParaRPr b="1"/>
          </a:p>
          <a:p>
            <a:pPr indent="0" lvl="0" marL="0" rtl="0" algn="l">
              <a:spcBef>
                <a:spcPts val="0"/>
              </a:spcBef>
              <a:spcAft>
                <a:spcPts val="0"/>
              </a:spcAft>
              <a:buNone/>
            </a:pPr>
            <a:r>
              <a:rPr b="1" lang="en"/>
              <a:t>sensing data?</a:t>
            </a:r>
            <a:endParaRPr b="1"/>
          </a:p>
        </p:txBody>
      </p:sp>
      <p:pic>
        <p:nvPicPr>
          <p:cNvPr id="72" name="Google Shape;72;p16"/>
          <p:cNvPicPr preferRelativeResize="0"/>
          <p:nvPr/>
        </p:nvPicPr>
        <p:blipFill rotWithShape="1">
          <a:blip r:embed="rId3">
            <a:alphaModFix/>
          </a:blip>
          <a:srcRect b="4835" l="2446" r="7600" t="1267"/>
          <a:stretch/>
        </p:blipFill>
        <p:spPr>
          <a:xfrm>
            <a:off x="3954996" y="34832"/>
            <a:ext cx="3158479" cy="5044801"/>
          </a:xfrm>
          <a:prstGeom prst="rect">
            <a:avLst/>
          </a:prstGeom>
          <a:noFill/>
          <a:ln>
            <a:noFill/>
          </a:ln>
        </p:spPr>
      </p:pic>
      <p:pic>
        <p:nvPicPr>
          <p:cNvPr id="73" name="Google Shape;73;p16"/>
          <p:cNvPicPr preferRelativeResize="0"/>
          <p:nvPr/>
        </p:nvPicPr>
        <p:blipFill rotWithShape="1">
          <a:blip r:embed="rId4">
            <a:alphaModFix/>
          </a:blip>
          <a:srcRect b="1835" l="2229" r="3297" t="0"/>
          <a:stretch/>
        </p:blipFill>
        <p:spPr>
          <a:xfrm>
            <a:off x="212326" y="1037100"/>
            <a:ext cx="2337799" cy="39540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7"/>
          <p:cNvSpPr txBox="1"/>
          <p:nvPr>
            <p:ph type="title"/>
          </p:nvPr>
        </p:nvSpPr>
        <p:spPr>
          <a:xfrm>
            <a:off x="0" y="0"/>
            <a:ext cx="9144000" cy="5340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b="1" lang="en">
                <a:solidFill>
                  <a:srgbClr val="000000"/>
                </a:solidFill>
              </a:rPr>
              <a:t>LULC</a:t>
            </a:r>
            <a:r>
              <a:rPr b="1" lang="en">
                <a:solidFill>
                  <a:srgbClr val="000000"/>
                </a:solidFill>
              </a:rPr>
              <a:t> Classification Schemes</a:t>
            </a:r>
            <a:endParaRPr b="1">
              <a:solidFill>
                <a:srgbClr val="000000"/>
              </a:solidFill>
            </a:endParaRPr>
          </a:p>
          <a:p>
            <a:pPr indent="0" lvl="0" marL="0" rtl="0" algn="l">
              <a:spcBef>
                <a:spcPts val="0"/>
              </a:spcBef>
              <a:spcAft>
                <a:spcPts val="0"/>
              </a:spcAft>
              <a:buNone/>
            </a:pPr>
            <a:r>
              <a:t/>
            </a:r>
            <a:endParaRPr b="1">
              <a:solidFill>
                <a:srgbClr val="000000"/>
              </a:solidFill>
            </a:endParaRPr>
          </a:p>
        </p:txBody>
      </p:sp>
      <p:sp>
        <p:nvSpPr>
          <p:cNvPr id="79" name="Google Shape;79;p17"/>
          <p:cNvSpPr txBox="1"/>
          <p:nvPr/>
        </p:nvSpPr>
        <p:spPr>
          <a:xfrm>
            <a:off x="0" y="812750"/>
            <a:ext cx="3200400" cy="2519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None/>
            </a:pPr>
            <a:r>
              <a:rPr lang="en" sz="2000"/>
              <a:t>U.S. Department of the Interior Fish &amp; Wildlife Service </a:t>
            </a:r>
            <a:endParaRPr sz="2000"/>
          </a:p>
          <a:p>
            <a:pPr indent="0" lvl="0" marL="0" rtl="0" algn="l">
              <a:lnSpc>
                <a:spcPct val="115000"/>
              </a:lnSpc>
              <a:spcBef>
                <a:spcPts val="1000"/>
              </a:spcBef>
              <a:spcAft>
                <a:spcPts val="1000"/>
              </a:spcAft>
              <a:buNone/>
            </a:pPr>
            <a:r>
              <a:rPr i="1" lang="en" sz="2000"/>
              <a:t>Classification of Wetlands and Deepwater Habitats of the United States</a:t>
            </a:r>
            <a:endParaRPr i="1" sz="2000"/>
          </a:p>
        </p:txBody>
      </p:sp>
      <p:pic>
        <p:nvPicPr>
          <p:cNvPr id="80" name="Google Shape;80;p17"/>
          <p:cNvPicPr preferRelativeResize="0"/>
          <p:nvPr/>
        </p:nvPicPr>
        <p:blipFill rotWithShape="1">
          <a:blip r:embed="rId3">
            <a:alphaModFix/>
          </a:blip>
          <a:srcRect b="1380" l="0" r="999" t="0"/>
          <a:stretch/>
        </p:blipFill>
        <p:spPr>
          <a:xfrm>
            <a:off x="3200400" y="731475"/>
            <a:ext cx="5837675" cy="4203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8"/>
          <p:cNvSpPr txBox="1"/>
          <p:nvPr>
            <p:ph type="title"/>
          </p:nvPr>
        </p:nvSpPr>
        <p:spPr>
          <a:xfrm>
            <a:off x="0" y="0"/>
            <a:ext cx="9144000" cy="5340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b="1" lang="en">
                <a:solidFill>
                  <a:srgbClr val="000000"/>
                </a:solidFill>
              </a:rPr>
              <a:t>LULC Classification Schemes: Comparisons</a:t>
            </a:r>
            <a:endParaRPr b="1">
              <a:solidFill>
                <a:srgbClr val="000000"/>
              </a:solidFill>
            </a:endParaRPr>
          </a:p>
          <a:p>
            <a:pPr indent="0" lvl="0" marL="0" rtl="0" algn="l">
              <a:spcBef>
                <a:spcPts val="0"/>
              </a:spcBef>
              <a:spcAft>
                <a:spcPts val="0"/>
              </a:spcAft>
              <a:buNone/>
            </a:pPr>
            <a:r>
              <a:t/>
            </a:r>
            <a:endParaRPr b="1">
              <a:solidFill>
                <a:srgbClr val="000000"/>
              </a:solidFill>
            </a:endParaRPr>
          </a:p>
        </p:txBody>
      </p:sp>
      <p:pic>
        <p:nvPicPr>
          <p:cNvPr id="86" name="Google Shape;86;p18"/>
          <p:cNvPicPr preferRelativeResize="0"/>
          <p:nvPr/>
        </p:nvPicPr>
        <p:blipFill>
          <a:blip r:embed="rId3">
            <a:alphaModFix/>
          </a:blip>
          <a:stretch>
            <a:fillRect/>
          </a:stretch>
        </p:blipFill>
        <p:spPr>
          <a:xfrm>
            <a:off x="105950" y="1139200"/>
            <a:ext cx="8839203" cy="2764444"/>
          </a:xfrm>
          <a:prstGeom prst="rect">
            <a:avLst/>
          </a:prstGeom>
          <a:noFill/>
          <a:ln>
            <a:noFill/>
          </a:ln>
        </p:spPr>
      </p:pic>
      <p:sp>
        <p:nvSpPr>
          <p:cNvPr id="87" name="Google Shape;87;p18"/>
          <p:cNvSpPr txBox="1"/>
          <p:nvPr/>
        </p:nvSpPr>
        <p:spPr>
          <a:xfrm>
            <a:off x="0" y="4760400"/>
            <a:ext cx="5499300" cy="38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4"/>
              </a:rPr>
              <a:t>http://www.ciesin.org/docs/005-347/005-347.html</a:t>
            </a:r>
            <a:r>
              <a:rPr lang="en"/>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9"/>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Classification Methods</a:t>
            </a:r>
            <a:endParaRPr b="1"/>
          </a:p>
        </p:txBody>
      </p:sp>
      <p:sp>
        <p:nvSpPr>
          <p:cNvPr id="93" name="Google Shape;93;p19"/>
          <p:cNvSpPr txBox="1"/>
          <p:nvPr>
            <p:ph idx="1" type="body"/>
          </p:nvPr>
        </p:nvSpPr>
        <p:spPr>
          <a:xfrm>
            <a:off x="311700" y="739075"/>
            <a:ext cx="8520600" cy="3863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b="1" i="1" lang="en">
                <a:solidFill>
                  <a:srgbClr val="000000"/>
                </a:solidFill>
              </a:rPr>
              <a:t>Parametric</a:t>
            </a:r>
            <a:r>
              <a:rPr lang="en">
                <a:solidFill>
                  <a:srgbClr val="000000"/>
                </a:solidFill>
              </a:rPr>
              <a:t> methods such as maximum likelihood classification and unsupervised clustering assume normally distributed remote sensor data and knowledge about the forms of the underlying class density functions.</a:t>
            </a:r>
            <a:endParaRPr>
              <a:solidFill>
                <a:srgbClr val="000000"/>
              </a:solidFill>
            </a:endParaRPr>
          </a:p>
          <a:p>
            <a:pPr indent="0" lvl="0" marL="0" rtl="0" algn="l">
              <a:spcBef>
                <a:spcPts val="200"/>
              </a:spcBef>
              <a:spcAft>
                <a:spcPts val="0"/>
              </a:spcAft>
              <a:buNone/>
            </a:pPr>
            <a:r>
              <a:t/>
            </a:r>
            <a:endParaRPr>
              <a:solidFill>
                <a:srgbClr val="000000"/>
              </a:solidFill>
            </a:endParaRPr>
          </a:p>
          <a:p>
            <a:pPr indent="-342900" lvl="0" marL="457200" rtl="0" algn="l">
              <a:spcBef>
                <a:spcPts val="200"/>
              </a:spcBef>
              <a:spcAft>
                <a:spcPts val="0"/>
              </a:spcAft>
              <a:buClr>
                <a:srgbClr val="000000"/>
              </a:buClr>
              <a:buSzPts val="1800"/>
              <a:buChar char="❏"/>
            </a:pPr>
            <a:r>
              <a:rPr b="1" i="1" lang="en">
                <a:solidFill>
                  <a:srgbClr val="000000"/>
                </a:solidFill>
              </a:rPr>
              <a:t>Nonparametric</a:t>
            </a:r>
            <a:r>
              <a:rPr lang="en">
                <a:solidFill>
                  <a:srgbClr val="000000"/>
                </a:solidFill>
              </a:rPr>
              <a:t> methods such as nearest-neighbor classifiers, fuzzy classifiers, and neural networks may be applied to remote sensor data that are not normally distributed and without the assumption that the forms of the underlying densities are known.</a:t>
            </a:r>
            <a:endParaRPr>
              <a:solidFill>
                <a:srgbClr val="000000"/>
              </a:solidFill>
            </a:endParaRPr>
          </a:p>
          <a:p>
            <a:pPr indent="0" lvl="0" marL="0" rtl="0" algn="l">
              <a:spcBef>
                <a:spcPts val="200"/>
              </a:spcBef>
              <a:spcAft>
                <a:spcPts val="0"/>
              </a:spcAft>
              <a:buNone/>
            </a:pPr>
            <a:r>
              <a:t/>
            </a:r>
            <a:endParaRPr>
              <a:solidFill>
                <a:srgbClr val="000000"/>
              </a:solidFill>
            </a:endParaRPr>
          </a:p>
          <a:p>
            <a:pPr indent="-342900" lvl="0" marL="457200" rtl="0" algn="l">
              <a:spcBef>
                <a:spcPts val="200"/>
              </a:spcBef>
              <a:spcAft>
                <a:spcPts val="0"/>
              </a:spcAft>
              <a:buClr>
                <a:srgbClr val="000000"/>
              </a:buClr>
              <a:buSzPts val="1800"/>
              <a:buChar char="❏"/>
            </a:pPr>
            <a:r>
              <a:rPr b="1" i="1" lang="en">
                <a:solidFill>
                  <a:srgbClr val="000000"/>
                </a:solidFill>
              </a:rPr>
              <a:t>Nonmetric</a:t>
            </a:r>
            <a:r>
              <a:rPr b="1" lang="en">
                <a:solidFill>
                  <a:srgbClr val="000000"/>
                </a:solidFill>
              </a:rPr>
              <a:t> </a:t>
            </a:r>
            <a:r>
              <a:rPr lang="en">
                <a:solidFill>
                  <a:srgbClr val="000000"/>
                </a:solidFill>
              </a:rPr>
              <a:t>methods such as rule-based decision tree classifiers can operate on both real-valued data (e.g., reflectance values from 0 to 100%) and nominal scaled data (e.g., class 1 = forest; class 2 = agriculture).</a:t>
            </a:r>
            <a:endParaRPr>
              <a:solidFill>
                <a:srgbClr val="000000"/>
              </a:solidFill>
            </a:endParaRPr>
          </a:p>
          <a:p>
            <a:pPr indent="0" lvl="0" marL="0" rtl="0" algn="l">
              <a:spcBef>
                <a:spcPts val="200"/>
              </a:spcBef>
              <a:spcAft>
                <a:spcPts val="1600"/>
              </a:spcAft>
              <a:buNone/>
            </a:pPr>
            <a:r>
              <a:t/>
            </a:r>
            <a:endParaRPr>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20"/>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LULC classification training samples/ sites/ observations</a:t>
            </a:r>
            <a:endParaRPr b="1"/>
          </a:p>
          <a:p>
            <a:pPr indent="0" lvl="0" marL="0" rtl="0" algn="l">
              <a:spcBef>
                <a:spcPts val="0"/>
              </a:spcBef>
              <a:spcAft>
                <a:spcPts val="0"/>
              </a:spcAft>
              <a:buNone/>
            </a:pPr>
            <a:r>
              <a:t/>
            </a:r>
            <a:endParaRPr i="1"/>
          </a:p>
        </p:txBody>
      </p:sp>
      <p:sp>
        <p:nvSpPr>
          <p:cNvPr id="99" name="Google Shape;99;p20"/>
          <p:cNvSpPr txBox="1"/>
          <p:nvPr>
            <p:ph idx="1" type="body"/>
          </p:nvPr>
        </p:nvSpPr>
        <p:spPr>
          <a:xfrm>
            <a:off x="311700" y="1222125"/>
            <a:ext cx="8520600" cy="17967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chemeClr val="dk1"/>
              </a:buClr>
              <a:buSzPts val="2200"/>
              <a:buChar char="❏"/>
            </a:pPr>
            <a:r>
              <a:rPr lang="en" sz="2200">
                <a:solidFill>
                  <a:schemeClr val="dk1"/>
                </a:solidFill>
              </a:rPr>
              <a:t>Must be supplied for Supervised Classification</a:t>
            </a:r>
            <a:endParaRPr sz="2200">
              <a:solidFill>
                <a:schemeClr val="dk1"/>
              </a:solidFill>
            </a:endParaRPr>
          </a:p>
          <a:p>
            <a:pPr indent="-368300" lvl="0" marL="457200" rtl="0" algn="l">
              <a:spcBef>
                <a:spcPts val="1000"/>
              </a:spcBef>
              <a:spcAft>
                <a:spcPts val="0"/>
              </a:spcAft>
              <a:buClr>
                <a:schemeClr val="dk1"/>
              </a:buClr>
              <a:buSzPts val="2200"/>
              <a:buChar char="❏"/>
            </a:pPr>
            <a:r>
              <a:rPr lang="en" sz="2200">
                <a:solidFill>
                  <a:schemeClr val="dk1"/>
                </a:solidFill>
              </a:rPr>
              <a:t>Geographic stratification to represent all landscape variabilities (e.g. </a:t>
            </a:r>
            <a:r>
              <a:rPr lang="en" sz="2200">
                <a:solidFill>
                  <a:srgbClr val="000000"/>
                </a:solidFill>
              </a:rPr>
              <a:t>spectral conditions for grassland found in the moist-soil portion of the study area will be different from dry-soil portion</a:t>
            </a:r>
            <a:r>
              <a:rPr lang="en" sz="2200">
                <a:solidFill>
                  <a:schemeClr val="dk1"/>
                </a:solidFill>
              </a:rPr>
              <a:t>)</a:t>
            </a:r>
            <a:endParaRPr sz="2200">
              <a:solidFill>
                <a:schemeClr val="dk1"/>
              </a:solidFill>
            </a:endParaRPr>
          </a:p>
          <a:p>
            <a:pPr indent="-368300" lvl="0" marL="457200" rtl="0" algn="l">
              <a:spcBef>
                <a:spcPts val="1000"/>
              </a:spcBef>
              <a:spcAft>
                <a:spcPts val="0"/>
              </a:spcAft>
              <a:buClr>
                <a:srgbClr val="000000"/>
              </a:buClr>
              <a:buSzPts val="2200"/>
              <a:buChar char="❏"/>
            </a:pPr>
            <a:r>
              <a:rPr lang="en" sz="2200">
                <a:solidFill>
                  <a:srgbClr val="000000"/>
                </a:solidFill>
              </a:rPr>
              <a:t>General rule of thumb: more than 10</a:t>
            </a:r>
            <a:r>
              <a:rPr i="1" lang="en" sz="2200">
                <a:solidFill>
                  <a:srgbClr val="000000"/>
                </a:solidFill>
              </a:rPr>
              <a:t>n</a:t>
            </a:r>
            <a:r>
              <a:rPr lang="en" sz="2200">
                <a:solidFill>
                  <a:srgbClr val="000000"/>
                </a:solidFill>
              </a:rPr>
              <a:t> pixels of training data for n bands (required by some classifier) (e.g. 60 pixels for a 6 band Landsat 5 data)</a:t>
            </a:r>
            <a:r>
              <a:rPr lang="en" sz="2000">
                <a:solidFill>
                  <a:srgbClr val="000000"/>
                </a:solidFill>
              </a:rPr>
              <a:t> </a:t>
            </a:r>
            <a:endParaRPr sz="2000">
              <a:solidFill>
                <a:srgbClr val="000000"/>
              </a:solidFill>
            </a:endParaRPr>
          </a:p>
          <a:p>
            <a:pPr indent="-355600" lvl="0" marL="457200" rtl="0" algn="l">
              <a:spcBef>
                <a:spcPts val="1000"/>
              </a:spcBef>
              <a:spcAft>
                <a:spcPts val="0"/>
              </a:spcAft>
              <a:buClr>
                <a:srgbClr val="000000"/>
              </a:buClr>
              <a:buSzPts val="2000"/>
              <a:buChar char="❏"/>
            </a:pPr>
            <a:r>
              <a:rPr lang="en" sz="2000">
                <a:solidFill>
                  <a:srgbClr val="000000"/>
                </a:solidFill>
              </a:rPr>
              <a:t>Independent samples needed for validation/accuracy assesment</a:t>
            </a:r>
            <a:endParaRPr sz="2000">
              <a:solidFill>
                <a:srgbClr val="000000"/>
              </a:solidFill>
            </a:endParaRPr>
          </a:p>
          <a:p>
            <a:pPr indent="0" lvl="0" marL="0" rtl="0" algn="l">
              <a:spcBef>
                <a:spcPts val="1000"/>
              </a:spcBef>
              <a:spcAft>
                <a:spcPts val="1600"/>
              </a:spcAft>
              <a:buNone/>
            </a:pPr>
            <a:r>
              <a:rPr lang="en"/>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1"/>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Simple Random vs Stratified Random Sampling</a:t>
            </a:r>
            <a:endParaRPr b="1"/>
          </a:p>
          <a:p>
            <a:pPr indent="0" lvl="0" marL="0" rtl="0" algn="l">
              <a:spcBef>
                <a:spcPts val="0"/>
              </a:spcBef>
              <a:spcAft>
                <a:spcPts val="0"/>
              </a:spcAft>
              <a:buNone/>
            </a:pPr>
            <a:r>
              <a:t/>
            </a:r>
            <a:endParaRPr i="1"/>
          </a:p>
        </p:txBody>
      </p:sp>
      <p:sp>
        <p:nvSpPr>
          <p:cNvPr id="105" name="Google Shape;105;p21"/>
          <p:cNvSpPr txBox="1"/>
          <p:nvPr/>
        </p:nvSpPr>
        <p:spPr>
          <a:xfrm>
            <a:off x="0" y="2564400"/>
            <a:ext cx="9144000" cy="43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latin typeface="Courier New"/>
                <a:ea typeface="Courier New"/>
                <a:cs typeface="Courier New"/>
                <a:sym typeface="Courier New"/>
              </a:rPr>
              <a:t>samp1 &lt;- sampleRandom(nlcd2011, size = 1500) </a:t>
            </a:r>
            <a:endParaRPr b="1" sz="2000">
              <a:latin typeface="Courier New"/>
              <a:ea typeface="Courier New"/>
              <a:cs typeface="Courier New"/>
              <a:sym typeface="Courier New"/>
            </a:endParaRPr>
          </a:p>
          <a:p>
            <a:pPr indent="0" lvl="0" marL="0" rtl="0" algn="l">
              <a:spcBef>
                <a:spcPts val="0"/>
              </a:spcBef>
              <a:spcAft>
                <a:spcPts val="0"/>
              </a:spcAft>
              <a:buNone/>
            </a:pPr>
            <a:r>
              <a:t/>
            </a:r>
            <a:endParaRPr b="1" sz="2000">
              <a:latin typeface="Courier New"/>
              <a:ea typeface="Courier New"/>
              <a:cs typeface="Courier New"/>
              <a:sym typeface="Courier New"/>
            </a:endParaRPr>
          </a:p>
        </p:txBody>
      </p:sp>
      <p:pic>
        <p:nvPicPr>
          <p:cNvPr id="106" name="Google Shape;106;p21"/>
          <p:cNvPicPr preferRelativeResize="0"/>
          <p:nvPr/>
        </p:nvPicPr>
        <p:blipFill>
          <a:blip r:embed="rId3">
            <a:alphaModFix/>
          </a:blip>
          <a:stretch>
            <a:fillRect/>
          </a:stretch>
        </p:blipFill>
        <p:spPr>
          <a:xfrm>
            <a:off x="152400" y="2820313"/>
            <a:ext cx="8839198" cy="807559"/>
          </a:xfrm>
          <a:prstGeom prst="rect">
            <a:avLst/>
          </a:prstGeom>
          <a:noFill/>
          <a:ln>
            <a:noFill/>
          </a:ln>
        </p:spPr>
      </p:pic>
      <p:sp>
        <p:nvSpPr>
          <p:cNvPr id="107" name="Google Shape;107;p21"/>
          <p:cNvSpPr txBox="1"/>
          <p:nvPr/>
        </p:nvSpPr>
        <p:spPr>
          <a:xfrm>
            <a:off x="0" y="3795225"/>
            <a:ext cx="7647300" cy="43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Courier New"/>
                <a:ea typeface="Courier New"/>
                <a:cs typeface="Courier New"/>
                <a:sym typeface="Courier New"/>
              </a:rPr>
              <a:t>samp2 &lt;- sampleStratified(nlcd2011, size = 50)</a:t>
            </a:r>
            <a:endParaRPr/>
          </a:p>
        </p:txBody>
      </p:sp>
      <p:pic>
        <p:nvPicPr>
          <p:cNvPr id="108" name="Google Shape;108;p21"/>
          <p:cNvPicPr preferRelativeResize="0"/>
          <p:nvPr/>
        </p:nvPicPr>
        <p:blipFill>
          <a:blip r:embed="rId4">
            <a:alphaModFix/>
          </a:blip>
          <a:stretch>
            <a:fillRect/>
          </a:stretch>
        </p:blipFill>
        <p:spPr>
          <a:xfrm>
            <a:off x="152400" y="4285850"/>
            <a:ext cx="8839202" cy="805068"/>
          </a:xfrm>
          <a:prstGeom prst="rect">
            <a:avLst/>
          </a:prstGeom>
          <a:noFill/>
          <a:ln>
            <a:noFill/>
          </a:ln>
        </p:spPr>
      </p:pic>
      <p:pic>
        <p:nvPicPr>
          <p:cNvPr id="109" name="Google Shape;109;p21"/>
          <p:cNvPicPr preferRelativeResize="0"/>
          <p:nvPr/>
        </p:nvPicPr>
        <p:blipFill rotWithShape="1">
          <a:blip r:embed="rId5">
            <a:alphaModFix/>
          </a:blip>
          <a:srcRect b="0" l="0" r="64554" t="0"/>
          <a:stretch/>
        </p:blipFill>
        <p:spPr>
          <a:xfrm>
            <a:off x="431047" y="689013"/>
            <a:ext cx="1933352" cy="1589637"/>
          </a:xfrm>
          <a:prstGeom prst="rect">
            <a:avLst/>
          </a:prstGeom>
          <a:noFill/>
          <a:ln>
            <a:noFill/>
          </a:ln>
        </p:spPr>
      </p:pic>
      <p:pic>
        <p:nvPicPr>
          <p:cNvPr id="110" name="Google Shape;110;p21"/>
          <p:cNvPicPr preferRelativeResize="0"/>
          <p:nvPr/>
        </p:nvPicPr>
        <p:blipFill>
          <a:blip r:embed="rId6">
            <a:alphaModFix/>
          </a:blip>
          <a:stretch>
            <a:fillRect/>
          </a:stretch>
        </p:blipFill>
        <p:spPr>
          <a:xfrm>
            <a:off x="4931800" y="677649"/>
            <a:ext cx="1933350" cy="1612363"/>
          </a:xfrm>
          <a:prstGeom prst="rect">
            <a:avLst/>
          </a:prstGeom>
          <a:noFill/>
          <a:ln>
            <a:noFill/>
          </a:ln>
        </p:spPr>
      </p:pic>
      <p:sp>
        <p:nvSpPr>
          <p:cNvPr id="111" name="Google Shape;111;p21"/>
          <p:cNvSpPr txBox="1"/>
          <p:nvPr/>
        </p:nvSpPr>
        <p:spPr>
          <a:xfrm>
            <a:off x="2364400" y="1091175"/>
            <a:ext cx="2101500" cy="6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Samples</a:t>
            </a:r>
            <a:r>
              <a:rPr lang="en" sz="1800"/>
              <a:t> are randomly selected</a:t>
            </a:r>
            <a:endParaRPr sz="1800"/>
          </a:p>
        </p:txBody>
      </p:sp>
      <p:sp>
        <p:nvSpPr>
          <p:cNvPr id="112" name="Google Shape;112;p21"/>
          <p:cNvSpPr txBox="1"/>
          <p:nvPr/>
        </p:nvSpPr>
        <p:spPr>
          <a:xfrm>
            <a:off x="6890100" y="872025"/>
            <a:ext cx="2101500" cy="6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Minimum number of samples </a:t>
            </a:r>
            <a:r>
              <a:rPr lang="en" sz="1800"/>
              <a:t>are selected from each category</a:t>
            </a:r>
            <a:endParaRPr sz="1800"/>
          </a:p>
          <a:p>
            <a:pPr indent="0" lvl="0" marL="0" rtl="0" algn="l">
              <a:spcBef>
                <a:spcPts val="0"/>
              </a:spcBef>
              <a:spcAft>
                <a:spcPts val="0"/>
              </a:spcAft>
              <a:buNone/>
            </a:pPr>
            <a:r>
              <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